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7"/>
  </p:notesMasterIdLst>
  <p:sldIdLst>
    <p:sldId id="256" r:id="rId2"/>
    <p:sldId id="266" r:id="rId3"/>
    <p:sldId id="267" r:id="rId4"/>
    <p:sldId id="259" r:id="rId5"/>
    <p:sldId id="260" r:id="rId6"/>
    <p:sldId id="261" r:id="rId7"/>
    <p:sldId id="262" r:id="rId8"/>
    <p:sldId id="378" r:id="rId9"/>
    <p:sldId id="263" r:id="rId10"/>
    <p:sldId id="380" r:id="rId11"/>
    <p:sldId id="379" r:id="rId12"/>
    <p:sldId id="271" r:id="rId13"/>
    <p:sldId id="272" r:id="rId14"/>
    <p:sldId id="264" r:id="rId15"/>
    <p:sldId id="25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2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D141"/>
    <a:srgbClr val="42D0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2" autoAdjust="0"/>
    <p:restoredTop sz="94660"/>
  </p:normalViewPr>
  <p:slideViewPr>
    <p:cSldViewPr snapToGrid="0">
      <p:cViewPr varScale="1">
        <p:scale>
          <a:sx n="82" d="100"/>
          <a:sy n="82" d="100"/>
        </p:scale>
        <p:origin x="643" y="62"/>
      </p:cViewPr>
      <p:guideLst>
        <p:guide orient="horz" pos="182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orisnik\Dropbox\Aktualni%20klijenti\HUBOL\Robovlasni&#269;ki%20ugovori\Analiza%20rezultata%20robovlasni&#269;ki%20ugovori%20formule%20i%20grafovi.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Korisnik\Dropbox\Aktualni%20klijenti\HUBOL\Robovlasni&#269;ki%20ugovori\Analiza%20rezultata%20robovlasni&#269;ki%20ugovori%20formule%20i%20grafovi.xlsx" TargetMode="External"/><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Korisnik\Dropbox\Aktualni%20klijenti\HUBOL\Robovlasni&#269;ki%20ugovori\Analiza%20rezultata%20robovlasni&#269;ki%20ugovori%20formule%20i%20grafovi.xlsx" TargetMode="External"/><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Korisnik\Dropbox\Aktualni%20klijenti\HUBOL\Robovlasni&#269;ki%20ugovori\Analiza%20rezultata%20robovlasni&#269;ki%20ugovori%20formule%20i%20grafovi.xlsx" TargetMode="External"/><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Korisnik\Dropbox\Aktualni%20klijenti\HUBOL\Robovlasni&#269;ki%20ugovori\Analiza%20rezultata%20robovlasni&#269;ki%20ugovori%20formule%20i%20grafovi.xlsx" TargetMode="External"/><Relationship Id="rId2" Type="http://schemas.microsoft.com/office/2011/relationships/chartColorStyle" Target="colors12.xml"/><Relationship Id="rId1" Type="http://schemas.microsoft.com/office/2011/relationships/chartStyle" Target="style12.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Korisnik\Dropbox\Aktualni%20klijenti\HUBOL\Robovlasni&#269;ki%20ugovori\Analiza%20rezultata%20robovlasni&#269;ki%20ugovori%20formule%20i%20grafovi.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Korisnik\Dropbox\Aktualni%20klijenti\HUBOL\Robovlasni&#269;ki%20ugovori\Analiza%20rezultata%20robovlasni&#269;ki%20ugovori%20formule%20i%20grafovi.xlsx" TargetMode="External"/><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oleObject" Target="file:///C:\Users\Korisnik\Dropbox\Aktualni%20klijenti\HUBOL\Robovlasni&#269;ki%20ugovori\Analiza%20rezultata%20robovlasni&#269;ki%20ugovori%20formule%20i%20grafovi.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Korisnik\Dropbox\Aktualni%20klijenti\HUBOL\Robovlasni&#269;ki%20ugovori\Analiza%20rezultata%20robovlasni&#269;ki%20ugovori%20formule%20i%20grafovi.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Korisnik\Dropbox\Aktualni%20klijenti\HUBOL\Robovlasni&#269;ki%20ugovori\Analiza%20rezultata%20robovlasni&#269;ki%20ugovori%20formule%20i%20grafovi.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Korisnik\Dropbox\Aktualni%20klijenti\HUBOL\Robovlasni&#269;ki%20ugovori\Analiza%20rezultata%20robovlasni&#269;ki%20ugovori%20formule%20i%20grafovi.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7.xml.rels><?xml version="1.0" encoding="UTF-8" standalone="yes"?>
<Relationships xmlns="http://schemas.openxmlformats.org/package/2006/relationships"><Relationship Id="rId3" Type="http://schemas.openxmlformats.org/officeDocument/2006/relationships/oleObject" Target="file:///C:\Users\Korisnik\Dropbox\Aktualni%20klijenti\HUBOL\Robovlasni&#269;ki%20ugovori\Analiza%20rezultata%20robovlasni&#269;ki%20ugovori%20formule%20i%20grafovi.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file:///C:\Users\Korisnik\Dropbox\Aktualni%20klijenti\HUBOL\Robovlasni&#269;ki%20ugovori\Analiza%20rezultata%20robovlasni&#269;ki%20ugovori%20formule%20i%20grafovi.xlsx"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C:\Users\Korisnik\Dropbox\Aktualni%20klijenti\HUBOL\Robovlasni&#269;ki%20ugovori\Analiza%20rezultata%20robovlasni&#269;ki%20ugovori%20formule%20i%20grafovi.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GB"/>
          </a:p>
        </c:rich>
      </c:tx>
      <c:layout>
        <c:manualLayout>
          <c:xMode val="edge"/>
          <c:yMode val="edge"/>
          <c:x val="0.40584711286089242"/>
          <c:y val="2.777777777777777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Grafovi!$E$3:$E$9</c:f>
              <c:strCache>
                <c:ptCount val="7"/>
                <c:pt idx="0">
                  <c:v>KBC, KB ili klinika</c:v>
                </c:pt>
                <c:pt idx="1">
                  <c:v>Opća bolnica</c:v>
                </c:pt>
                <c:pt idx="2">
                  <c:v>Specijalna bolnica/lječilište</c:v>
                </c:pt>
                <c:pt idx="3">
                  <c:v>Dom zdravlja</c:v>
                </c:pt>
                <c:pt idx="4">
                  <c:v>Žup. zavod za javno zdravstvo</c:v>
                </c:pt>
                <c:pt idx="5">
                  <c:v>Žup. zavod za hitnu medicinu</c:v>
                </c:pt>
                <c:pt idx="6">
                  <c:v>Ostale zdravstv. ustanove</c:v>
                </c:pt>
              </c:strCache>
            </c:strRef>
          </c:cat>
          <c:val>
            <c:numRef>
              <c:f>Grafovi!$F$3:$F$9</c:f>
              <c:numCache>
                <c:formatCode>General</c:formatCode>
                <c:ptCount val="7"/>
                <c:pt idx="0">
                  <c:v>327</c:v>
                </c:pt>
                <c:pt idx="1">
                  <c:v>494</c:v>
                </c:pt>
                <c:pt idx="2">
                  <c:v>55</c:v>
                </c:pt>
                <c:pt idx="3">
                  <c:v>194</c:v>
                </c:pt>
                <c:pt idx="4">
                  <c:v>30</c:v>
                </c:pt>
                <c:pt idx="5">
                  <c:v>15</c:v>
                </c:pt>
                <c:pt idx="6">
                  <c:v>14</c:v>
                </c:pt>
              </c:numCache>
            </c:numRef>
          </c:val>
          <c:extLst>
            <c:ext xmlns:c16="http://schemas.microsoft.com/office/drawing/2014/chart" uri="{C3380CC4-5D6E-409C-BE32-E72D297353CC}">
              <c16:uniqueId val="{00000000-2081-47F0-B742-9B3D0C57425A}"/>
            </c:ext>
          </c:extLst>
        </c:ser>
        <c:dLbls>
          <c:showLegendKey val="0"/>
          <c:showVal val="0"/>
          <c:showCatName val="0"/>
          <c:showSerName val="0"/>
          <c:showPercent val="0"/>
          <c:showBubbleSize val="0"/>
        </c:dLbls>
        <c:gapWidth val="219"/>
        <c:overlap val="-27"/>
        <c:axId val="532556304"/>
        <c:axId val="736972896"/>
      </c:barChart>
      <c:catAx>
        <c:axId val="532556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36972896"/>
        <c:crosses val="autoZero"/>
        <c:auto val="1"/>
        <c:lblAlgn val="ctr"/>
        <c:lblOffset val="100"/>
        <c:noMultiLvlLbl val="0"/>
      </c:catAx>
      <c:valAx>
        <c:axId val="736972896"/>
        <c:scaling>
          <c:orientation val="minMax"/>
          <c:max val="5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32556304"/>
        <c:crosses val="autoZero"/>
        <c:crossBetween val="between"/>
        <c:majorUnit val="10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hr-HR" baseline="0"/>
              <a:t>% ispitanika iz zdravstvene ustanove sa zadužnicom </a:t>
            </a:r>
            <a:br>
              <a:rPr lang="hr-HR" baseline="0"/>
            </a:br>
            <a:r>
              <a:rPr lang="hr-HR" baseline="0"/>
              <a:t>i/ili solemniziranim ugovorom</a:t>
            </a:r>
            <a:endParaRPr lang="en-GB"/>
          </a:p>
        </c:rich>
      </c:tx>
      <c:layout>
        <c:manualLayout>
          <c:xMode val="edge"/>
          <c:yMode val="edge"/>
          <c:x val="0.21682678088494894"/>
          <c:y val="3.1590538539292209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2-C464-4FD2-A00F-5737DAA403A5}"/>
              </c:ext>
            </c:extLst>
          </c:dPt>
          <c:dPt>
            <c:idx val="1"/>
            <c:invertIfNegative val="0"/>
            <c:bubble3D val="0"/>
            <c:spPr>
              <a:solidFill>
                <a:schemeClr val="accent1">
                  <a:lumMod val="75000"/>
                </a:schemeClr>
              </a:solidFill>
              <a:ln>
                <a:noFill/>
              </a:ln>
              <a:effectLst/>
            </c:spPr>
            <c:extLst>
              <c:ext xmlns:c16="http://schemas.microsoft.com/office/drawing/2014/chart" uri="{C3380CC4-5D6E-409C-BE32-E72D297353CC}">
                <c16:uniqueId val="{00000001-C464-4FD2-A00F-5737DAA403A5}"/>
              </c:ext>
            </c:extLst>
          </c:dPt>
          <c:dPt>
            <c:idx val="2"/>
            <c:invertIfNegative val="0"/>
            <c:bubble3D val="0"/>
            <c:spPr>
              <a:solidFill>
                <a:schemeClr val="accent2">
                  <a:lumMod val="50000"/>
                </a:schemeClr>
              </a:solidFill>
              <a:ln>
                <a:noFill/>
              </a:ln>
              <a:effectLst/>
            </c:spPr>
            <c:extLst>
              <c:ext xmlns:c16="http://schemas.microsoft.com/office/drawing/2014/chart" uri="{C3380CC4-5D6E-409C-BE32-E72D297353CC}">
                <c16:uniqueId val="{00000003-C464-4FD2-A00F-5737DAA403A5}"/>
              </c:ext>
            </c:extLst>
          </c:dPt>
          <c:dPt>
            <c:idx val="3"/>
            <c:invertIfNegative val="0"/>
            <c:bubble3D val="0"/>
            <c:spPr>
              <a:solidFill>
                <a:schemeClr val="accent3">
                  <a:lumMod val="60000"/>
                  <a:lumOff val="40000"/>
                </a:schemeClr>
              </a:solidFill>
              <a:ln>
                <a:noFill/>
              </a:ln>
              <a:effectLst/>
            </c:spPr>
            <c:extLst>
              <c:ext xmlns:c16="http://schemas.microsoft.com/office/drawing/2014/chart" uri="{C3380CC4-5D6E-409C-BE32-E72D297353CC}">
                <c16:uniqueId val="{00000004-C464-4FD2-A00F-5737DAA403A5}"/>
              </c:ext>
            </c:extLst>
          </c:dPt>
          <c:dPt>
            <c:idx val="4"/>
            <c:invertIfNegative val="0"/>
            <c:bubble3D val="0"/>
            <c:spPr>
              <a:solidFill>
                <a:schemeClr val="accent3">
                  <a:lumMod val="75000"/>
                </a:schemeClr>
              </a:solidFill>
              <a:ln>
                <a:noFill/>
              </a:ln>
              <a:effectLst/>
            </c:spPr>
            <c:extLst>
              <c:ext xmlns:c16="http://schemas.microsoft.com/office/drawing/2014/chart" uri="{C3380CC4-5D6E-409C-BE32-E72D297353CC}">
                <c16:uniqueId val="{00000005-C464-4FD2-A00F-5737DAA403A5}"/>
              </c:ext>
            </c:extLst>
          </c:dPt>
          <c:dPt>
            <c:idx val="5"/>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6-C464-4FD2-A00F-5737DAA403A5}"/>
              </c:ext>
            </c:extLst>
          </c:dPt>
          <c:dPt>
            <c:idx val="6"/>
            <c:invertIfNegative val="0"/>
            <c:bubble3D val="0"/>
            <c:spPr>
              <a:solidFill>
                <a:schemeClr val="accent5">
                  <a:lumMod val="50000"/>
                </a:schemeClr>
              </a:solidFill>
              <a:ln>
                <a:noFill/>
              </a:ln>
              <a:effectLst/>
            </c:spPr>
            <c:extLst>
              <c:ext xmlns:c16="http://schemas.microsoft.com/office/drawing/2014/chart" uri="{C3380CC4-5D6E-409C-BE32-E72D297353CC}">
                <c16:uniqueId val="{00000007-C464-4FD2-A00F-5737DAA403A5}"/>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Grafovi!$W$60:$W$66</c:f>
              <c:strCache>
                <c:ptCount val="7"/>
                <c:pt idx="0">
                  <c:v>KBC, KB ili klinika</c:v>
                </c:pt>
                <c:pt idx="1">
                  <c:v>Opća bolnica</c:v>
                </c:pt>
                <c:pt idx="2">
                  <c:v>Specijalna bolnica ili lječilište</c:v>
                </c:pt>
                <c:pt idx="3">
                  <c:v>Dom zdravlja</c:v>
                </c:pt>
                <c:pt idx="4">
                  <c:v>Županijski zavod za javno zdravstvo</c:v>
                </c:pt>
                <c:pt idx="5">
                  <c:v>Županijski zavod za hitnu medicinu</c:v>
                </c:pt>
                <c:pt idx="6">
                  <c:v>Nešto drugo</c:v>
                </c:pt>
              </c:strCache>
            </c:strRef>
          </c:cat>
          <c:val>
            <c:numRef>
              <c:f>Grafovi!$X$60:$X$66</c:f>
              <c:numCache>
                <c:formatCode>0%</c:formatCode>
                <c:ptCount val="7"/>
                <c:pt idx="0">
                  <c:v>0.16513761467889909</c:v>
                </c:pt>
                <c:pt idx="1">
                  <c:v>0.31578947368421051</c:v>
                </c:pt>
                <c:pt idx="2">
                  <c:v>9.0909090909090912E-2</c:v>
                </c:pt>
                <c:pt idx="3">
                  <c:v>0.34536082474226804</c:v>
                </c:pt>
                <c:pt idx="4">
                  <c:v>0.23333333333333334</c:v>
                </c:pt>
                <c:pt idx="5">
                  <c:v>0.26666666666666666</c:v>
                </c:pt>
                <c:pt idx="6">
                  <c:v>0.14285714285714285</c:v>
                </c:pt>
              </c:numCache>
            </c:numRef>
          </c:val>
          <c:extLst>
            <c:ext xmlns:c16="http://schemas.microsoft.com/office/drawing/2014/chart" uri="{C3380CC4-5D6E-409C-BE32-E72D297353CC}">
              <c16:uniqueId val="{00000000-C464-4FD2-A00F-5737DAA403A5}"/>
            </c:ext>
          </c:extLst>
        </c:ser>
        <c:dLbls>
          <c:showLegendKey val="0"/>
          <c:showVal val="0"/>
          <c:showCatName val="0"/>
          <c:showSerName val="0"/>
          <c:showPercent val="0"/>
          <c:showBubbleSize val="0"/>
        </c:dLbls>
        <c:gapWidth val="219"/>
        <c:overlap val="-27"/>
        <c:axId val="1239581408"/>
        <c:axId val="1052192832"/>
      </c:barChart>
      <c:catAx>
        <c:axId val="1239581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52192832"/>
        <c:crosses val="autoZero"/>
        <c:auto val="1"/>
        <c:lblAlgn val="ctr"/>
        <c:lblOffset val="100"/>
        <c:noMultiLvlLbl val="0"/>
      </c:catAx>
      <c:valAx>
        <c:axId val="105219283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395814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387-458E-A87A-F6896359E8E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387-458E-A87A-F6896359E8E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387-458E-A87A-F6896359E8E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387-458E-A87A-F6896359E8E4}"/>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Grafovi!$AG$3:$AG$6</c:f>
              <c:strCache>
                <c:ptCount val="4"/>
                <c:pt idx="0">
                  <c:v>0</c:v>
                </c:pt>
                <c:pt idx="1">
                  <c:v>12</c:v>
                </c:pt>
                <c:pt idx="2">
                  <c:v>24</c:v>
                </c:pt>
                <c:pt idx="3">
                  <c:v>Više od 24</c:v>
                </c:pt>
              </c:strCache>
            </c:strRef>
          </c:cat>
          <c:val>
            <c:numRef>
              <c:f>Grafovi!$AH$3:$AH$6</c:f>
              <c:numCache>
                <c:formatCode>General</c:formatCode>
                <c:ptCount val="4"/>
                <c:pt idx="0">
                  <c:v>4</c:v>
                </c:pt>
                <c:pt idx="1">
                  <c:v>1</c:v>
                </c:pt>
                <c:pt idx="2">
                  <c:v>24</c:v>
                </c:pt>
                <c:pt idx="3">
                  <c:v>14</c:v>
                </c:pt>
              </c:numCache>
            </c:numRef>
          </c:val>
          <c:extLst>
            <c:ext xmlns:c16="http://schemas.microsoft.com/office/drawing/2014/chart" uri="{C3380CC4-5D6E-409C-BE32-E72D297353CC}">
              <c16:uniqueId val="{00000008-2387-458E-A87A-F6896359E8E4}"/>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78043685424816933"/>
          <c:y val="0.43134631333164847"/>
          <c:w val="0.19241111732083746"/>
          <c:h val="0.3023871506961961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hr-HR"/>
              <a:t>Osobna zadužnica</a:t>
            </a:r>
            <a:endParaRPr lang="en-GB"/>
          </a:p>
        </c:rich>
      </c:tx>
      <c:layout>
        <c:manualLayout>
          <c:xMode val="edge"/>
          <c:yMode val="edge"/>
          <c:x val="0.33788525862344693"/>
          <c:y val="1.878329135029433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4E8-4107-8A84-7573441D8DF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4E8-4107-8A84-7573441D8DFD}"/>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Grafovi!$AI$3:$AI$4</c:f>
              <c:strCache>
                <c:ptCount val="2"/>
                <c:pt idx="0">
                  <c:v>da</c:v>
                </c:pt>
                <c:pt idx="1">
                  <c:v>ne</c:v>
                </c:pt>
              </c:strCache>
            </c:strRef>
          </c:cat>
          <c:val>
            <c:numRef>
              <c:f>Grafovi!$AJ$3:$AJ$4</c:f>
              <c:numCache>
                <c:formatCode>General</c:formatCode>
                <c:ptCount val="2"/>
                <c:pt idx="0">
                  <c:v>5</c:v>
                </c:pt>
                <c:pt idx="1">
                  <c:v>38</c:v>
                </c:pt>
              </c:numCache>
            </c:numRef>
          </c:val>
          <c:extLst>
            <c:ext xmlns:c16="http://schemas.microsoft.com/office/drawing/2014/chart" uri="{C3380CC4-5D6E-409C-BE32-E72D297353CC}">
              <c16:uniqueId val="{00000004-E4E8-4107-8A84-7573441D8DFD}"/>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hr-HR"/>
              <a:t>Solemniziran</a:t>
            </a:r>
            <a:r>
              <a:rPr lang="hr-HR" baseline="0"/>
              <a:t> ugovor</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837416817776181"/>
          <c:y val="0.17708983290495789"/>
          <c:w val="0.52375441557981561"/>
          <c:h val="0.78875817612501242"/>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012-4D4D-BB3C-7432E1CD9AD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012-4D4D-BB3C-7432E1CD9AD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Grafovi!$AK$3:$AK$4</c:f>
              <c:strCache>
                <c:ptCount val="2"/>
                <c:pt idx="0">
                  <c:v>da</c:v>
                </c:pt>
                <c:pt idx="1">
                  <c:v>ne</c:v>
                </c:pt>
              </c:strCache>
            </c:strRef>
          </c:cat>
          <c:val>
            <c:numRef>
              <c:f>Grafovi!$AL$3:$AL$4</c:f>
              <c:numCache>
                <c:formatCode>General</c:formatCode>
                <c:ptCount val="2"/>
                <c:pt idx="0">
                  <c:v>5</c:v>
                </c:pt>
                <c:pt idx="1">
                  <c:v>38</c:v>
                </c:pt>
              </c:numCache>
            </c:numRef>
          </c:val>
          <c:extLst>
            <c:ext xmlns:c16="http://schemas.microsoft.com/office/drawing/2014/chart" uri="{C3380CC4-5D6E-409C-BE32-E72D297353CC}">
              <c16:uniqueId val="{00000004-9012-4D4D-BB3C-7432E1CD9AD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hr-HR" sz="1600"/>
              <a:t>STATUS</a:t>
            </a:r>
            <a:endParaRPr lang="en-GB"/>
          </a:p>
        </c:rich>
      </c:tx>
      <c:layout>
        <c:manualLayout>
          <c:xMode val="edge"/>
          <c:yMode val="edge"/>
          <c:x val="0.35615983184946548"/>
          <c:y val="3.1409155694690147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230-42F2-8D5B-147400CF5A6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230-42F2-8D5B-147400CF5A6A}"/>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Grafovi!$BA$3:$BA$4</c:f>
              <c:strCache>
                <c:ptCount val="2"/>
                <c:pt idx="0">
                  <c:v>Specijalist</c:v>
                </c:pt>
                <c:pt idx="1">
                  <c:v>Specijalizant</c:v>
                </c:pt>
              </c:strCache>
            </c:strRef>
          </c:cat>
          <c:val>
            <c:numRef>
              <c:f>Grafovi!$BB$3:$BB$4</c:f>
              <c:numCache>
                <c:formatCode>General</c:formatCode>
                <c:ptCount val="2"/>
                <c:pt idx="0">
                  <c:v>396</c:v>
                </c:pt>
                <c:pt idx="1">
                  <c:v>733</c:v>
                </c:pt>
              </c:numCache>
            </c:numRef>
          </c:val>
          <c:extLst>
            <c:ext xmlns:c16="http://schemas.microsoft.com/office/drawing/2014/chart" uri="{C3380CC4-5D6E-409C-BE32-E72D297353CC}">
              <c16:uniqueId val="{00000004-2230-42F2-8D5B-147400CF5A6A}"/>
            </c:ext>
          </c:extLst>
        </c:ser>
        <c:dLbls>
          <c:showLegendKey val="0"/>
          <c:showVal val="0"/>
          <c:showCatName val="0"/>
          <c:showSerName val="0"/>
          <c:showPercent val="0"/>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hr-HR" sz="1600"/>
              <a:t>SPOL</a:t>
            </a:r>
            <a:endParaRPr lang="en-GB" sz="160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786027650596885"/>
          <c:y val="0.18454416895063222"/>
          <c:w val="0.48710598031444352"/>
          <c:h val="0.73010180031389382"/>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862-4404-BBDE-F7F6C18D36A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862-4404-BBDE-F7F6C18D36A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862-4404-BBDE-F7F6C18D36A7}"/>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Grafovi!$BE$3:$BE$5</c:f>
              <c:strCache>
                <c:ptCount val="3"/>
                <c:pt idx="0">
                  <c:v>M</c:v>
                </c:pt>
                <c:pt idx="1">
                  <c:v>F</c:v>
                </c:pt>
                <c:pt idx="2">
                  <c:v>N/A</c:v>
                </c:pt>
              </c:strCache>
            </c:strRef>
          </c:cat>
          <c:val>
            <c:numRef>
              <c:f>Grafovi!$BF$3:$BF$5</c:f>
              <c:numCache>
                <c:formatCode>General</c:formatCode>
                <c:ptCount val="3"/>
                <c:pt idx="0">
                  <c:v>354</c:v>
                </c:pt>
                <c:pt idx="1">
                  <c:v>749</c:v>
                </c:pt>
                <c:pt idx="2">
                  <c:v>26</c:v>
                </c:pt>
              </c:numCache>
            </c:numRef>
          </c:val>
          <c:extLst>
            <c:ext xmlns:c16="http://schemas.microsoft.com/office/drawing/2014/chart" uri="{C3380CC4-5D6E-409C-BE32-E72D297353CC}">
              <c16:uniqueId val="{00000006-4862-4404-BBDE-F7F6C18D36A7}"/>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643360497280415"/>
          <c:y val="0.43489449241555267"/>
          <c:w val="0.14287406748371914"/>
          <c:h val="0.2294009060678051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689723459542792E-2"/>
          <c:y val="9.4887808285737146E-2"/>
          <c:w val="0.56023911239228963"/>
          <c:h val="0.7420741856612374"/>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6F7-4836-B500-3F5B20C636C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6F7-4836-B500-3F5B20C636C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6F7-4836-B500-3F5B20C636C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6F7-4836-B500-3F5B20C636C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6F7-4836-B500-3F5B20C636C2}"/>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6F7-4836-B500-3F5B20C636C2}"/>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06F7-4836-B500-3F5B20C636C2}"/>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Grafovi!$E$3:$E$9</c:f>
              <c:strCache>
                <c:ptCount val="7"/>
                <c:pt idx="0">
                  <c:v>KBC, KB ili klinika</c:v>
                </c:pt>
                <c:pt idx="1">
                  <c:v>Opća bolnica</c:v>
                </c:pt>
                <c:pt idx="2">
                  <c:v>Specijalna bolnica/lječilište</c:v>
                </c:pt>
                <c:pt idx="3">
                  <c:v>Dom zdravlja</c:v>
                </c:pt>
                <c:pt idx="4">
                  <c:v>Žup. zavod za javno zdravstvo</c:v>
                </c:pt>
                <c:pt idx="5">
                  <c:v>Žup. zavod za hitnu medicinu</c:v>
                </c:pt>
                <c:pt idx="6">
                  <c:v>Ostale zdravstv. ustanove</c:v>
                </c:pt>
              </c:strCache>
            </c:strRef>
          </c:cat>
          <c:val>
            <c:numRef>
              <c:f>Grafovi!$F$3:$F$9</c:f>
              <c:numCache>
                <c:formatCode>General</c:formatCode>
                <c:ptCount val="7"/>
                <c:pt idx="0">
                  <c:v>327</c:v>
                </c:pt>
                <c:pt idx="1">
                  <c:v>494</c:v>
                </c:pt>
                <c:pt idx="2">
                  <c:v>55</c:v>
                </c:pt>
                <c:pt idx="3">
                  <c:v>194</c:v>
                </c:pt>
                <c:pt idx="4">
                  <c:v>30</c:v>
                </c:pt>
                <c:pt idx="5">
                  <c:v>15</c:v>
                </c:pt>
                <c:pt idx="6">
                  <c:v>14</c:v>
                </c:pt>
              </c:numCache>
            </c:numRef>
          </c:val>
          <c:extLst>
            <c:ext xmlns:c16="http://schemas.microsoft.com/office/drawing/2014/chart" uri="{C3380CC4-5D6E-409C-BE32-E72D297353CC}">
              <c16:uniqueId val="{0000000E-06F7-4836-B500-3F5B20C636C2}"/>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4636343765128901"/>
          <c:y val="0.13889956699988878"/>
          <c:w val="0.29516959747290128"/>
          <c:h val="0.7283963385245213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061474636036344"/>
          <c:y val="8.0625816798345545E-2"/>
          <c:w val="0.45611965246068564"/>
          <c:h val="0.80853842395443865"/>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AB5-4F5B-AB5A-8B55EF0FDA9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AB5-4F5B-AB5A-8B55EF0FDA9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AB5-4F5B-AB5A-8B55EF0FDA9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AB5-4F5B-AB5A-8B55EF0FDA9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AB5-4F5B-AB5A-8B55EF0FDA98}"/>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DAB5-4F5B-AB5A-8B55EF0FDA98}"/>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DAB5-4F5B-AB5A-8B55EF0FDA98}"/>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DAB5-4F5B-AB5A-8B55EF0FDA98}"/>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DAB5-4F5B-AB5A-8B55EF0FDA98}"/>
              </c:ext>
            </c:extLst>
          </c:dPt>
          <c:dLbls>
            <c:dLbl>
              <c:idx val="7"/>
              <c:layout>
                <c:manualLayout>
                  <c:x val="5.0872585513058221E-3"/>
                  <c:y val="6.966840901122145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F-DAB5-4F5B-AB5A-8B55EF0FDA98}"/>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Grafovi!$G$3:$G$11</c:f>
              <c:strCache>
                <c:ptCount val="9"/>
                <c:pt idx="0">
                  <c:v>KBC Split</c:v>
                </c:pt>
                <c:pt idx="1">
                  <c:v>KBC Sestre milosrdnice Zagreb</c:v>
                </c:pt>
                <c:pt idx="2">
                  <c:v>KBC Zagreb</c:v>
                </c:pt>
                <c:pt idx="3">
                  <c:v>KBC Rijeka</c:v>
                </c:pt>
                <c:pt idx="4">
                  <c:v>KBC Osijek</c:v>
                </c:pt>
                <c:pt idx="5">
                  <c:v>Klinička bolnica Sveti Duh</c:v>
                </c:pt>
                <c:pt idx="6">
                  <c:v>Klinička bolnica Dubrava</c:v>
                </c:pt>
                <c:pt idx="7">
                  <c:v>Klinička bolnica Merkur</c:v>
                </c:pt>
                <c:pt idx="8">
                  <c:v>Klilnike ukupno (4)</c:v>
                </c:pt>
              </c:strCache>
            </c:strRef>
          </c:cat>
          <c:val>
            <c:numRef>
              <c:f>Grafovi!$H$3:$H$11</c:f>
              <c:numCache>
                <c:formatCode>General</c:formatCode>
                <c:ptCount val="9"/>
                <c:pt idx="0">
                  <c:v>52</c:v>
                </c:pt>
                <c:pt idx="1">
                  <c:v>48</c:v>
                </c:pt>
                <c:pt idx="2">
                  <c:v>43</c:v>
                </c:pt>
                <c:pt idx="3">
                  <c:v>34</c:v>
                </c:pt>
                <c:pt idx="4">
                  <c:v>35</c:v>
                </c:pt>
                <c:pt idx="5">
                  <c:v>34</c:v>
                </c:pt>
                <c:pt idx="6">
                  <c:v>25</c:v>
                </c:pt>
                <c:pt idx="7">
                  <c:v>16</c:v>
                </c:pt>
                <c:pt idx="8">
                  <c:v>40</c:v>
                </c:pt>
              </c:numCache>
            </c:numRef>
          </c:val>
          <c:extLst>
            <c:ext xmlns:c16="http://schemas.microsoft.com/office/drawing/2014/chart" uri="{C3380CC4-5D6E-409C-BE32-E72D297353CC}">
              <c16:uniqueId val="{00000012-DAB5-4F5B-AB5A-8B55EF0FDA98}"/>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75422383830272721"/>
          <c:y val="0.15582740274896204"/>
          <c:w val="0.23555078609923258"/>
          <c:h val="0.71630461517528665"/>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20833098302401"/>
          <c:y val="0.12891959564354274"/>
          <c:w val="0.4511610090894661"/>
          <c:h val="0.79500305588148545"/>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449-4F74-ABBA-3C6D5FDC861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449-4F74-ABBA-3C6D5FDC861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449-4F74-ABBA-3C6D5FDC861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449-4F74-ABBA-3C6D5FDC861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449-4F74-ABBA-3C6D5FDC8618}"/>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F449-4F74-ABBA-3C6D5FDC8618}"/>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F449-4F74-ABBA-3C6D5FDC8618}"/>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F449-4F74-ABBA-3C6D5FDC8618}"/>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F449-4F74-ABBA-3C6D5FDC8618}"/>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F449-4F74-ABBA-3C6D5FDC8618}"/>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F449-4F74-ABBA-3C6D5FDC8618}"/>
              </c:ext>
            </c:extLst>
          </c:dPt>
          <c:dPt>
            <c:idx val="11"/>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17-F449-4F74-ABBA-3C6D5FDC8618}"/>
              </c:ext>
            </c:extLst>
          </c:dPt>
          <c:dPt>
            <c:idx val="12"/>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19-F449-4F74-ABBA-3C6D5FDC8618}"/>
              </c:ext>
            </c:extLst>
          </c:dPt>
          <c:dPt>
            <c:idx val="13"/>
            <c:bubble3D val="0"/>
            <c:spPr>
              <a:solidFill>
                <a:schemeClr val="accent2">
                  <a:lumMod val="80000"/>
                  <a:lumOff val="20000"/>
                </a:schemeClr>
              </a:solidFill>
              <a:ln w="19050">
                <a:solidFill>
                  <a:schemeClr val="lt1"/>
                </a:solidFill>
              </a:ln>
              <a:effectLst/>
            </c:spPr>
            <c:extLst>
              <c:ext xmlns:c16="http://schemas.microsoft.com/office/drawing/2014/chart" uri="{C3380CC4-5D6E-409C-BE32-E72D297353CC}">
                <c16:uniqueId val="{0000001B-F449-4F74-ABBA-3C6D5FDC8618}"/>
              </c:ext>
            </c:extLst>
          </c:dPt>
          <c:dPt>
            <c:idx val="14"/>
            <c:bubble3D val="0"/>
            <c:spPr>
              <a:solidFill>
                <a:schemeClr val="accent3">
                  <a:lumMod val="80000"/>
                  <a:lumOff val="20000"/>
                </a:schemeClr>
              </a:solidFill>
              <a:ln w="19050">
                <a:solidFill>
                  <a:schemeClr val="lt1"/>
                </a:solidFill>
              </a:ln>
              <a:effectLst/>
            </c:spPr>
            <c:extLst>
              <c:ext xmlns:c16="http://schemas.microsoft.com/office/drawing/2014/chart" uri="{C3380CC4-5D6E-409C-BE32-E72D297353CC}">
                <c16:uniqueId val="{0000001D-F449-4F74-ABBA-3C6D5FDC8618}"/>
              </c:ext>
            </c:extLst>
          </c:dPt>
          <c:dPt>
            <c:idx val="15"/>
            <c:bubble3D val="0"/>
            <c:spPr>
              <a:solidFill>
                <a:schemeClr val="accent4">
                  <a:lumMod val="80000"/>
                  <a:lumOff val="20000"/>
                </a:schemeClr>
              </a:solidFill>
              <a:ln w="19050">
                <a:solidFill>
                  <a:schemeClr val="lt1"/>
                </a:solidFill>
              </a:ln>
              <a:effectLst/>
            </c:spPr>
            <c:extLst>
              <c:ext xmlns:c16="http://schemas.microsoft.com/office/drawing/2014/chart" uri="{C3380CC4-5D6E-409C-BE32-E72D297353CC}">
                <c16:uniqueId val="{0000001F-F449-4F74-ABBA-3C6D5FDC8618}"/>
              </c:ext>
            </c:extLst>
          </c:dPt>
          <c:dPt>
            <c:idx val="16"/>
            <c:bubble3D val="0"/>
            <c:spPr>
              <a:solidFill>
                <a:schemeClr val="accent5">
                  <a:lumMod val="80000"/>
                  <a:lumOff val="20000"/>
                </a:schemeClr>
              </a:solidFill>
              <a:ln w="19050">
                <a:solidFill>
                  <a:schemeClr val="lt1"/>
                </a:solidFill>
              </a:ln>
              <a:effectLst/>
            </c:spPr>
            <c:extLst>
              <c:ext xmlns:c16="http://schemas.microsoft.com/office/drawing/2014/chart" uri="{C3380CC4-5D6E-409C-BE32-E72D297353CC}">
                <c16:uniqueId val="{00000021-F449-4F74-ABBA-3C6D5FDC8618}"/>
              </c:ext>
            </c:extLst>
          </c:dPt>
          <c:dLbls>
            <c:dLbl>
              <c:idx val="7"/>
              <c:layout>
                <c:manualLayout>
                  <c:x val="4.7508854229434715E-4"/>
                  <c:y val="-8.6910009144528858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F-F449-4F74-ABBA-3C6D5FDC8618}"/>
                </c:ext>
              </c:extLst>
            </c:dLbl>
            <c:dLbl>
              <c:idx val="9"/>
              <c:layout>
                <c:manualLayout>
                  <c:x val="2.5529170241634872E-3"/>
                  <c:y val="-5.0174707657086636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13-F449-4F74-ABBA-3C6D5FDC8618}"/>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Grafovi!$I$3:$I$19</c:f>
              <c:strCache>
                <c:ptCount val="17"/>
                <c:pt idx="0">
                  <c:v>Karlovac</c:v>
                </c:pt>
                <c:pt idx="1">
                  <c:v>Sisak</c:v>
                </c:pt>
                <c:pt idx="2">
                  <c:v>Varaždin</c:v>
                </c:pt>
                <c:pt idx="3">
                  <c:v>Čakovec</c:v>
                </c:pt>
                <c:pt idx="4">
                  <c:v>Zadar</c:v>
                </c:pt>
                <c:pt idx="5">
                  <c:v>Pula</c:v>
                </c:pt>
                <c:pt idx="6">
                  <c:v>Koprivnica</c:v>
                </c:pt>
                <c:pt idx="7">
                  <c:v>Slavonski Brod</c:v>
                </c:pt>
                <c:pt idx="8">
                  <c:v>Vinkovci</c:v>
                </c:pt>
                <c:pt idx="9">
                  <c:v>Bjelovar</c:v>
                </c:pt>
                <c:pt idx="10">
                  <c:v>Dubrovnik</c:v>
                </c:pt>
                <c:pt idx="11">
                  <c:v>Vukovar</c:v>
                </c:pt>
                <c:pt idx="12">
                  <c:v>Zabok</c:v>
                </c:pt>
                <c:pt idx="13">
                  <c:v>Šibenik</c:v>
                </c:pt>
                <c:pt idx="14">
                  <c:v>Virovitica</c:v>
                </c:pt>
                <c:pt idx="15">
                  <c:v> Požega</c:v>
                </c:pt>
                <c:pt idx="16">
                  <c:v>Ostale OB ukupno (6)</c:v>
                </c:pt>
              </c:strCache>
            </c:strRef>
          </c:cat>
          <c:val>
            <c:numRef>
              <c:f>Grafovi!$J$3:$J$19</c:f>
              <c:numCache>
                <c:formatCode>General</c:formatCode>
                <c:ptCount val="17"/>
                <c:pt idx="0">
                  <c:v>52</c:v>
                </c:pt>
                <c:pt idx="1">
                  <c:v>51</c:v>
                </c:pt>
                <c:pt idx="2">
                  <c:v>45</c:v>
                </c:pt>
                <c:pt idx="3">
                  <c:v>40</c:v>
                </c:pt>
                <c:pt idx="4">
                  <c:v>36</c:v>
                </c:pt>
                <c:pt idx="5">
                  <c:v>31</c:v>
                </c:pt>
                <c:pt idx="6">
                  <c:v>27</c:v>
                </c:pt>
                <c:pt idx="7">
                  <c:v>25</c:v>
                </c:pt>
                <c:pt idx="8">
                  <c:v>25</c:v>
                </c:pt>
                <c:pt idx="9">
                  <c:v>22</c:v>
                </c:pt>
                <c:pt idx="10">
                  <c:v>19</c:v>
                </c:pt>
                <c:pt idx="11">
                  <c:v>18</c:v>
                </c:pt>
                <c:pt idx="12">
                  <c:v>17</c:v>
                </c:pt>
                <c:pt idx="13">
                  <c:v>17</c:v>
                </c:pt>
                <c:pt idx="14">
                  <c:v>16</c:v>
                </c:pt>
                <c:pt idx="15">
                  <c:v>14</c:v>
                </c:pt>
                <c:pt idx="16">
                  <c:v>39</c:v>
                </c:pt>
              </c:numCache>
            </c:numRef>
          </c:val>
          <c:extLst>
            <c:ext xmlns:c16="http://schemas.microsoft.com/office/drawing/2014/chart" uri="{C3380CC4-5D6E-409C-BE32-E72D297353CC}">
              <c16:uniqueId val="{00000022-F449-4F74-ABBA-3C6D5FDC8618}"/>
            </c:ext>
          </c:extLst>
        </c:ser>
        <c:dLbls>
          <c:showLegendKey val="0"/>
          <c:showVal val="0"/>
          <c:showCatName val="0"/>
          <c:showSerName val="0"/>
          <c:showPercent val="0"/>
          <c:showBubbleSize val="0"/>
          <c:showLeaderLines val="1"/>
        </c:dLbls>
        <c:firstSliceAng val="0"/>
      </c:pieChart>
      <c:spPr>
        <a:noFill/>
        <a:ln>
          <a:noFill/>
        </a:ln>
        <a:effectLst/>
      </c:spPr>
    </c:plotArea>
    <c:legend>
      <c:legendPos val="tr"/>
      <c:layout>
        <c:manualLayout>
          <c:xMode val="edge"/>
          <c:yMode val="edge"/>
          <c:x val="0.64840157480314964"/>
          <c:y val="1.8981481481481488E-2"/>
          <c:w val="0.33493175853018375"/>
          <c:h val="0.9601589384660250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641188711710824"/>
          <c:y val="0.13466210740000292"/>
          <c:w val="0.7116611018131046"/>
          <c:h val="0.79472151044228001"/>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Grafovi!$M$3:$M$33</c:f>
              <c:strCache>
                <c:ptCount val="31"/>
                <c:pt idx="0">
                  <c:v>Ostalih 16 specijalizacija</c:v>
                </c:pt>
                <c:pt idx="1">
                  <c:v>Anesteziologija</c:v>
                </c:pt>
                <c:pt idx="2">
                  <c:v>Pedijatrija</c:v>
                </c:pt>
                <c:pt idx="3">
                  <c:v>Radiologija</c:v>
                </c:pt>
                <c:pt idx="4">
                  <c:v>Ginekologija</c:v>
                </c:pt>
                <c:pt idx="5">
                  <c:v>Obiteljska medicina</c:v>
                </c:pt>
                <c:pt idx="6">
                  <c:v>Fizikalna medicina</c:v>
                </c:pt>
                <c:pt idx="7">
                  <c:v>Psihijatrija</c:v>
                </c:pt>
                <c:pt idx="8">
                  <c:v>Hitna medicina</c:v>
                </c:pt>
                <c:pt idx="9">
                  <c:v>Neurologija</c:v>
                </c:pt>
                <c:pt idx="10">
                  <c:v>Kardiologija</c:v>
                </c:pt>
                <c:pt idx="11">
                  <c:v>Interna medicina</c:v>
                </c:pt>
                <c:pt idx="12">
                  <c:v>Pulmologija</c:v>
                </c:pt>
                <c:pt idx="13">
                  <c:v>Ortopedija</c:v>
                </c:pt>
                <c:pt idx="14">
                  <c:v>Otorinolaringologija</c:v>
                </c:pt>
                <c:pt idx="15">
                  <c:v>Patologija i citologija</c:v>
                </c:pt>
                <c:pt idx="16">
                  <c:v>Gastroenterologija</c:v>
                </c:pt>
                <c:pt idx="17">
                  <c:v>Oftalmologija</c:v>
                </c:pt>
                <c:pt idx="18">
                  <c:v>Abdominalna kirurgija</c:v>
                </c:pt>
                <c:pt idx="19">
                  <c:v>Infektologija</c:v>
                </c:pt>
                <c:pt idx="20">
                  <c:v>Endokrinologija</c:v>
                </c:pt>
                <c:pt idx="21">
                  <c:v>Medicina rada i športa</c:v>
                </c:pt>
                <c:pt idx="22">
                  <c:v>Klinička mikrobiologija</c:v>
                </c:pt>
                <c:pt idx="23">
                  <c:v>Opća kirurgija</c:v>
                </c:pt>
                <c:pt idx="24">
                  <c:v>Transfuzijska medicina</c:v>
                </c:pt>
                <c:pt idx="25">
                  <c:v>Dječja kirurgija</c:v>
                </c:pt>
                <c:pt idx="26">
                  <c:v>Internistička onkologija</c:v>
                </c:pt>
                <c:pt idx="27">
                  <c:v>Urologija</c:v>
                </c:pt>
                <c:pt idx="28">
                  <c:v>Dermatologija</c:v>
                </c:pt>
                <c:pt idx="29">
                  <c:v>Nefrologija</c:v>
                </c:pt>
                <c:pt idx="30">
                  <c:v>Vaskularna kirurgija</c:v>
                </c:pt>
              </c:strCache>
            </c:strRef>
          </c:cat>
          <c:val>
            <c:numRef>
              <c:f>Grafovi!$N$3:$N$33</c:f>
              <c:numCache>
                <c:formatCode>General</c:formatCode>
                <c:ptCount val="31"/>
                <c:pt idx="0">
                  <c:v>74</c:v>
                </c:pt>
                <c:pt idx="1">
                  <c:v>109</c:v>
                </c:pt>
                <c:pt idx="2">
                  <c:v>96</c:v>
                </c:pt>
                <c:pt idx="3">
                  <c:v>90</c:v>
                </c:pt>
                <c:pt idx="4">
                  <c:v>76</c:v>
                </c:pt>
                <c:pt idx="5">
                  <c:v>75</c:v>
                </c:pt>
                <c:pt idx="6">
                  <c:v>52</c:v>
                </c:pt>
                <c:pt idx="7">
                  <c:v>49</c:v>
                </c:pt>
                <c:pt idx="8">
                  <c:v>41</c:v>
                </c:pt>
                <c:pt idx="9">
                  <c:v>40</c:v>
                </c:pt>
                <c:pt idx="10">
                  <c:v>38</c:v>
                </c:pt>
                <c:pt idx="11">
                  <c:v>34</c:v>
                </c:pt>
                <c:pt idx="12">
                  <c:v>31</c:v>
                </c:pt>
                <c:pt idx="13">
                  <c:v>29</c:v>
                </c:pt>
                <c:pt idx="14">
                  <c:v>29</c:v>
                </c:pt>
                <c:pt idx="15">
                  <c:v>27</c:v>
                </c:pt>
                <c:pt idx="16">
                  <c:v>26</c:v>
                </c:pt>
                <c:pt idx="17">
                  <c:v>25</c:v>
                </c:pt>
                <c:pt idx="18">
                  <c:v>21</c:v>
                </c:pt>
                <c:pt idx="19">
                  <c:v>21</c:v>
                </c:pt>
                <c:pt idx="20">
                  <c:v>21</c:v>
                </c:pt>
                <c:pt idx="21">
                  <c:v>17</c:v>
                </c:pt>
                <c:pt idx="22">
                  <c:v>16</c:v>
                </c:pt>
                <c:pt idx="23">
                  <c:v>16</c:v>
                </c:pt>
                <c:pt idx="24">
                  <c:v>12</c:v>
                </c:pt>
                <c:pt idx="25">
                  <c:v>11</c:v>
                </c:pt>
                <c:pt idx="26">
                  <c:v>12</c:v>
                </c:pt>
                <c:pt idx="27">
                  <c:v>11</c:v>
                </c:pt>
                <c:pt idx="28">
                  <c:v>10</c:v>
                </c:pt>
                <c:pt idx="29">
                  <c:v>10</c:v>
                </c:pt>
                <c:pt idx="30">
                  <c:v>10</c:v>
                </c:pt>
              </c:numCache>
            </c:numRef>
          </c:val>
          <c:extLst>
            <c:ext xmlns:c16="http://schemas.microsoft.com/office/drawing/2014/chart" uri="{C3380CC4-5D6E-409C-BE32-E72D297353CC}">
              <c16:uniqueId val="{00000000-BA19-401C-8460-3621A785FFF0}"/>
            </c:ext>
          </c:extLst>
        </c:ser>
        <c:dLbls>
          <c:showLegendKey val="0"/>
          <c:showVal val="0"/>
          <c:showCatName val="0"/>
          <c:showSerName val="0"/>
          <c:showPercent val="0"/>
          <c:showBubbleSize val="0"/>
        </c:dLbls>
        <c:gapWidth val="219"/>
        <c:axId val="256184927"/>
        <c:axId val="249574591"/>
      </c:barChart>
      <c:catAx>
        <c:axId val="25618492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49574591"/>
        <c:crosses val="autoZero"/>
        <c:auto val="0"/>
        <c:lblAlgn val="ctr"/>
        <c:lblOffset val="100"/>
        <c:tickLblSkip val="1"/>
        <c:noMultiLvlLbl val="0"/>
      </c:catAx>
      <c:valAx>
        <c:axId val="24957459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618492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5072458605727051E-2"/>
          <c:y val="0"/>
          <c:w val="0.94507752852717763"/>
          <c:h val="0.89460228347605808"/>
        </c:manualLayout>
      </c:layout>
      <c:barChart>
        <c:barDir val="col"/>
        <c:grouping val="stacked"/>
        <c:varyColors val="0"/>
        <c:ser>
          <c:idx val="0"/>
          <c:order val="0"/>
          <c:tx>
            <c:strRef>
              <c:f>Sheet1!$B$1</c:f>
              <c:strCache>
                <c:ptCount val="1"/>
                <c:pt idx="0">
                  <c:v>Lable 1</c:v>
                </c:pt>
              </c:strCache>
            </c:strRef>
          </c:tx>
          <c:spPr>
            <a:solidFill>
              <a:schemeClr val="accent1"/>
            </a:solidFill>
            <a:ln>
              <a:solidFill>
                <a:schemeClr val="bg1"/>
              </a:solidFill>
            </a:ln>
          </c:spPr>
          <c:invertIfNegative val="0"/>
          <c:cat>
            <c:strRef>
              <c:f>Sheet1!$A$2:$A$7</c:f>
              <c:strCache>
                <c:ptCount val="6"/>
                <c:pt idx="0">
                  <c:v>8% - 10%</c:v>
                </c:pt>
                <c:pt idx="1">
                  <c:v>5% - 7%</c:v>
                </c:pt>
                <c:pt idx="2">
                  <c:v>3% - 4%</c:v>
                </c:pt>
                <c:pt idx="3">
                  <c:v>2%</c:v>
                </c:pt>
                <c:pt idx="4">
                  <c:v>1%</c:v>
                </c:pt>
                <c:pt idx="5">
                  <c:v>≤ 0,5 %</c:v>
                </c:pt>
              </c:strCache>
            </c:strRef>
          </c:cat>
          <c:val>
            <c:numRef>
              <c:f>Sheet1!$B$2:$B$7</c:f>
              <c:numCache>
                <c:formatCode>General</c:formatCode>
                <c:ptCount val="6"/>
                <c:pt idx="0">
                  <c:v>80</c:v>
                </c:pt>
                <c:pt idx="1">
                  <c:v>50</c:v>
                </c:pt>
                <c:pt idx="2">
                  <c:v>30</c:v>
                </c:pt>
                <c:pt idx="3">
                  <c:v>20</c:v>
                </c:pt>
                <c:pt idx="4">
                  <c:v>10</c:v>
                </c:pt>
                <c:pt idx="5">
                  <c:v>7</c:v>
                </c:pt>
              </c:numCache>
            </c:numRef>
          </c:val>
          <c:extLst>
            <c:ext xmlns:c16="http://schemas.microsoft.com/office/drawing/2014/chart" uri="{C3380CC4-5D6E-409C-BE32-E72D297353CC}">
              <c16:uniqueId val="{00000000-05B7-40EF-8674-799B474E973A}"/>
            </c:ext>
          </c:extLst>
        </c:ser>
        <c:ser>
          <c:idx val="1"/>
          <c:order val="1"/>
          <c:tx>
            <c:strRef>
              <c:f>Sheet1!$C$1</c:f>
              <c:strCache>
                <c:ptCount val="1"/>
                <c:pt idx="0">
                  <c:v>Lable 2</c:v>
                </c:pt>
              </c:strCache>
            </c:strRef>
          </c:tx>
          <c:spPr>
            <a:solidFill>
              <a:schemeClr val="accent2"/>
            </a:solidFill>
            <a:ln>
              <a:solidFill>
                <a:schemeClr val="bg1"/>
              </a:solidFill>
            </a:ln>
          </c:spPr>
          <c:invertIfNegative val="0"/>
          <c:cat>
            <c:strRef>
              <c:f>Sheet1!$A$2:$A$7</c:f>
              <c:strCache>
                <c:ptCount val="6"/>
                <c:pt idx="0">
                  <c:v>8% - 10%</c:v>
                </c:pt>
                <c:pt idx="1">
                  <c:v>5% - 7%</c:v>
                </c:pt>
                <c:pt idx="2">
                  <c:v>3% - 4%</c:v>
                </c:pt>
                <c:pt idx="3">
                  <c:v>2%</c:v>
                </c:pt>
                <c:pt idx="4">
                  <c:v>1%</c:v>
                </c:pt>
                <c:pt idx="5">
                  <c:v>≤ 0,5 %</c:v>
                </c:pt>
              </c:strCache>
            </c:strRef>
          </c:cat>
          <c:val>
            <c:numRef>
              <c:f>Sheet1!$C$2:$C$7</c:f>
              <c:numCache>
                <c:formatCode>General</c:formatCode>
                <c:ptCount val="6"/>
                <c:pt idx="0">
                  <c:v>90</c:v>
                </c:pt>
                <c:pt idx="1">
                  <c:v>70</c:v>
                </c:pt>
                <c:pt idx="2">
                  <c:v>30</c:v>
                </c:pt>
                <c:pt idx="3">
                  <c:v>20</c:v>
                </c:pt>
                <c:pt idx="4">
                  <c:v>10</c:v>
                </c:pt>
                <c:pt idx="5">
                  <c:v>7</c:v>
                </c:pt>
              </c:numCache>
            </c:numRef>
          </c:val>
          <c:extLst>
            <c:ext xmlns:c16="http://schemas.microsoft.com/office/drawing/2014/chart" uri="{C3380CC4-5D6E-409C-BE32-E72D297353CC}">
              <c16:uniqueId val="{00000001-05B7-40EF-8674-799B474E973A}"/>
            </c:ext>
          </c:extLst>
        </c:ser>
        <c:ser>
          <c:idx val="2"/>
          <c:order val="2"/>
          <c:tx>
            <c:strRef>
              <c:f>Sheet1!$D$1</c:f>
              <c:strCache>
                <c:ptCount val="1"/>
                <c:pt idx="0">
                  <c:v>Lable 3</c:v>
                </c:pt>
              </c:strCache>
            </c:strRef>
          </c:tx>
          <c:spPr>
            <a:solidFill>
              <a:schemeClr val="accent3"/>
            </a:solidFill>
            <a:ln>
              <a:solidFill>
                <a:schemeClr val="bg1"/>
              </a:solidFill>
            </a:ln>
          </c:spPr>
          <c:invertIfNegative val="0"/>
          <c:cat>
            <c:strRef>
              <c:f>Sheet1!$A$2:$A$7</c:f>
              <c:strCache>
                <c:ptCount val="6"/>
                <c:pt idx="0">
                  <c:v>8% - 10%</c:v>
                </c:pt>
                <c:pt idx="1">
                  <c:v>5% - 7%</c:v>
                </c:pt>
                <c:pt idx="2">
                  <c:v>3% - 4%</c:v>
                </c:pt>
                <c:pt idx="3">
                  <c:v>2%</c:v>
                </c:pt>
                <c:pt idx="4">
                  <c:v>1%</c:v>
                </c:pt>
                <c:pt idx="5">
                  <c:v>≤ 0,5 %</c:v>
                </c:pt>
              </c:strCache>
            </c:strRef>
          </c:cat>
          <c:val>
            <c:numRef>
              <c:f>Sheet1!$D$2:$D$7</c:f>
              <c:numCache>
                <c:formatCode>General</c:formatCode>
                <c:ptCount val="6"/>
                <c:pt idx="0">
                  <c:v>100</c:v>
                </c:pt>
                <c:pt idx="1">
                  <c:v>70</c:v>
                </c:pt>
                <c:pt idx="2">
                  <c:v>30</c:v>
                </c:pt>
                <c:pt idx="3">
                  <c:v>20</c:v>
                </c:pt>
                <c:pt idx="4">
                  <c:v>10</c:v>
                </c:pt>
                <c:pt idx="5">
                  <c:v>7</c:v>
                </c:pt>
              </c:numCache>
            </c:numRef>
          </c:val>
          <c:extLst>
            <c:ext xmlns:c16="http://schemas.microsoft.com/office/drawing/2014/chart" uri="{C3380CC4-5D6E-409C-BE32-E72D297353CC}">
              <c16:uniqueId val="{00000002-05B7-40EF-8674-799B474E973A}"/>
            </c:ext>
          </c:extLst>
        </c:ser>
        <c:ser>
          <c:idx val="3"/>
          <c:order val="3"/>
          <c:tx>
            <c:strRef>
              <c:f>Sheet1!$E$1</c:f>
              <c:strCache>
                <c:ptCount val="1"/>
                <c:pt idx="0">
                  <c:v>Lable 4</c:v>
                </c:pt>
              </c:strCache>
            </c:strRef>
          </c:tx>
          <c:spPr>
            <a:solidFill>
              <a:schemeClr val="accent4"/>
            </a:solidFill>
            <a:ln>
              <a:solidFill>
                <a:schemeClr val="bg1"/>
              </a:solidFill>
            </a:ln>
          </c:spPr>
          <c:invertIfNegative val="0"/>
          <c:cat>
            <c:strRef>
              <c:f>Sheet1!$A$2:$A$7</c:f>
              <c:strCache>
                <c:ptCount val="6"/>
                <c:pt idx="0">
                  <c:v>8% - 10%</c:v>
                </c:pt>
                <c:pt idx="1">
                  <c:v>5% - 7%</c:v>
                </c:pt>
                <c:pt idx="2">
                  <c:v>3% - 4%</c:v>
                </c:pt>
                <c:pt idx="3">
                  <c:v>2%</c:v>
                </c:pt>
                <c:pt idx="4">
                  <c:v>1%</c:v>
                </c:pt>
                <c:pt idx="5">
                  <c:v>≤ 0,5 %</c:v>
                </c:pt>
              </c:strCache>
            </c:strRef>
          </c:cat>
          <c:val>
            <c:numRef>
              <c:f>Sheet1!$E$2:$E$7</c:f>
              <c:numCache>
                <c:formatCode>General</c:formatCode>
                <c:ptCount val="6"/>
                <c:pt idx="2">
                  <c:v>30</c:v>
                </c:pt>
                <c:pt idx="3">
                  <c:v>20</c:v>
                </c:pt>
                <c:pt idx="4">
                  <c:v>10</c:v>
                </c:pt>
                <c:pt idx="5">
                  <c:v>7</c:v>
                </c:pt>
              </c:numCache>
            </c:numRef>
          </c:val>
          <c:extLst>
            <c:ext xmlns:c16="http://schemas.microsoft.com/office/drawing/2014/chart" uri="{C3380CC4-5D6E-409C-BE32-E72D297353CC}">
              <c16:uniqueId val="{00000003-05B7-40EF-8674-799B474E973A}"/>
            </c:ext>
          </c:extLst>
        </c:ser>
        <c:ser>
          <c:idx val="4"/>
          <c:order val="4"/>
          <c:tx>
            <c:strRef>
              <c:f>Sheet1!$F$1</c:f>
              <c:strCache>
                <c:ptCount val="1"/>
                <c:pt idx="0">
                  <c:v>Lable 5</c:v>
                </c:pt>
              </c:strCache>
            </c:strRef>
          </c:tx>
          <c:spPr>
            <a:solidFill>
              <a:schemeClr val="accent5"/>
            </a:solidFill>
            <a:ln>
              <a:solidFill>
                <a:schemeClr val="bg1"/>
              </a:solidFill>
            </a:ln>
          </c:spPr>
          <c:invertIfNegative val="0"/>
          <c:cat>
            <c:strRef>
              <c:f>Sheet1!$A$2:$A$7</c:f>
              <c:strCache>
                <c:ptCount val="6"/>
                <c:pt idx="0">
                  <c:v>8% - 10%</c:v>
                </c:pt>
                <c:pt idx="1">
                  <c:v>5% - 7%</c:v>
                </c:pt>
                <c:pt idx="2">
                  <c:v>3% - 4%</c:v>
                </c:pt>
                <c:pt idx="3">
                  <c:v>2%</c:v>
                </c:pt>
                <c:pt idx="4">
                  <c:v>1%</c:v>
                </c:pt>
                <c:pt idx="5">
                  <c:v>≤ 0,5 %</c:v>
                </c:pt>
              </c:strCache>
            </c:strRef>
          </c:cat>
          <c:val>
            <c:numRef>
              <c:f>Sheet1!$F$2:$F$7</c:f>
              <c:numCache>
                <c:formatCode>General</c:formatCode>
                <c:ptCount val="6"/>
                <c:pt idx="2">
                  <c:v>30</c:v>
                </c:pt>
                <c:pt idx="3">
                  <c:v>20</c:v>
                </c:pt>
                <c:pt idx="4">
                  <c:v>10</c:v>
                </c:pt>
                <c:pt idx="5">
                  <c:v>7</c:v>
                </c:pt>
              </c:numCache>
            </c:numRef>
          </c:val>
          <c:extLst>
            <c:ext xmlns:c16="http://schemas.microsoft.com/office/drawing/2014/chart" uri="{C3380CC4-5D6E-409C-BE32-E72D297353CC}">
              <c16:uniqueId val="{00000004-05B7-40EF-8674-799B474E973A}"/>
            </c:ext>
          </c:extLst>
        </c:ser>
        <c:ser>
          <c:idx val="5"/>
          <c:order val="5"/>
          <c:tx>
            <c:strRef>
              <c:f>Sheet1!$G$1</c:f>
              <c:strCache>
                <c:ptCount val="1"/>
                <c:pt idx="0">
                  <c:v>Lable 6</c:v>
                </c:pt>
              </c:strCache>
            </c:strRef>
          </c:tx>
          <c:spPr>
            <a:solidFill>
              <a:schemeClr val="accent6"/>
            </a:solidFill>
            <a:ln>
              <a:solidFill>
                <a:schemeClr val="bg1"/>
              </a:solidFill>
            </a:ln>
          </c:spPr>
          <c:invertIfNegative val="0"/>
          <c:cat>
            <c:strRef>
              <c:f>Sheet1!$A$2:$A$7</c:f>
              <c:strCache>
                <c:ptCount val="6"/>
                <c:pt idx="0">
                  <c:v>8% - 10%</c:v>
                </c:pt>
                <c:pt idx="1">
                  <c:v>5% - 7%</c:v>
                </c:pt>
                <c:pt idx="2">
                  <c:v>3% - 4%</c:v>
                </c:pt>
                <c:pt idx="3">
                  <c:v>2%</c:v>
                </c:pt>
                <c:pt idx="4">
                  <c:v>1%</c:v>
                </c:pt>
                <c:pt idx="5">
                  <c:v>≤ 0,5 %</c:v>
                </c:pt>
              </c:strCache>
            </c:strRef>
          </c:cat>
          <c:val>
            <c:numRef>
              <c:f>Sheet1!$G$2:$G$7</c:f>
              <c:numCache>
                <c:formatCode>General</c:formatCode>
                <c:ptCount val="6"/>
                <c:pt idx="2">
                  <c:v>40</c:v>
                </c:pt>
                <c:pt idx="3">
                  <c:v>20</c:v>
                </c:pt>
                <c:pt idx="4">
                  <c:v>10</c:v>
                </c:pt>
                <c:pt idx="5">
                  <c:v>7</c:v>
                </c:pt>
              </c:numCache>
            </c:numRef>
          </c:val>
          <c:extLst>
            <c:ext xmlns:c16="http://schemas.microsoft.com/office/drawing/2014/chart" uri="{C3380CC4-5D6E-409C-BE32-E72D297353CC}">
              <c16:uniqueId val="{00000005-05B7-40EF-8674-799B474E973A}"/>
            </c:ext>
          </c:extLst>
        </c:ser>
        <c:ser>
          <c:idx val="6"/>
          <c:order val="6"/>
          <c:tx>
            <c:strRef>
              <c:f>Sheet1!$H$1</c:f>
              <c:strCache>
                <c:ptCount val="1"/>
                <c:pt idx="0">
                  <c:v>Lable 7 </c:v>
                </c:pt>
              </c:strCache>
            </c:strRef>
          </c:tx>
          <c:spPr>
            <a:solidFill>
              <a:schemeClr val="tx1">
                <a:lumMod val="75000"/>
                <a:lumOff val="25000"/>
              </a:schemeClr>
            </a:solidFill>
            <a:ln>
              <a:solidFill>
                <a:schemeClr val="bg1"/>
              </a:solidFill>
            </a:ln>
          </c:spPr>
          <c:invertIfNegative val="0"/>
          <c:cat>
            <c:strRef>
              <c:f>Sheet1!$A$2:$A$7</c:f>
              <c:strCache>
                <c:ptCount val="6"/>
                <c:pt idx="0">
                  <c:v>8% - 10%</c:v>
                </c:pt>
                <c:pt idx="1">
                  <c:v>5% - 7%</c:v>
                </c:pt>
                <c:pt idx="2">
                  <c:v>3% - 4%</c:v>
                </c:pt>
                <c:pt idx="3">
                  <c:v>2%</c:v>
                </c:pt>
                <c:pt idx="4">
                  <c:v>1%</c:v>
                </c:pt>
                <c:pt idx="5">
                  <c:v>≤ 0,5 %</c:v>
                </c:pt>
              </c:strCache>
            </c:strRef>
          </c:cat>
          <c:val>
            <c:numRef>
              <c:f>Sheet1!$H$2:$H$7</c:f>
              <c:numCache>
                <c:formatCode>General</c:formatCode>
                <c:ptCount val="6"/>
                <c:pt idx="2">
                  <c:v>40</c:v>
                </c:pt>
                <c:pt idx="3">
                  <c:v>20</c:v>
                </c:pt>
                <c:pt idx="4">
                  <c:v>10</c:v>
                </c:pt>
                <c:pt idx="5">
                  <c:v>7</c:v>
                </c:pt>
              </c:numCache>
            </c:numRef>
          </c:val>
          <c:extLst>
            <c:ext xmlns:c16="http://schemas.microsoft.com/office/drawing/2014/chart" uri="{C3380CC4-5D6E-409C-BE32-E72D297353CC}">
              <c16:uniqueId val="{00000006-05B7-40EF-8674-799B474E973A}"/>
            </c:ext>
          </c:extLst>
        </c:ser>
        <c:ser>
          <c:idx val="7"/>
          <c:order val="7"/>
          <c:tx>
            <c:strRef>
              <c:f>Sheet1!$I$1</c:f>
              <c:strCache>
                <c:ptCount val="1"/>
                <c:pt idx="0">
                  <c:v>Lable 8</c:v>
                </c:pt>
              </c:strCache>
            </c:strRef>
          </c:tx>
          <c:spPr>
            <a:solidFill>
              <a:schemeClr val="bg2">
                <a:lumMod val="50000"/>
              </a:schemeClr>
            </a:solidFill>
            <a:ln>
              <a:solidFill>
                <a:schemeClr val="bg1"/>
              </a:solidFill>
            </a:ln>
          </c:spPr>
          <c:invertIfNegative val="0"/>
          <c:cat>
            <c:strRef>
              <c:f>Sheet1!$A$2:$A$7</c:f>
              <c:strCache>
                <c:ptCount val="6"/>
                <c:pt idx="0">
                  <c:v>8% - 10%</c:v>
                </c:pt>
                <c:pt idx="1">
                  <c:v>5% - 7%</c:v>
                </c:pt>
                <c:pt idx="2">
                  <c:v>3% - 4%</c:v>
                </c:pt>
                <c:pt idx="3">
                  <c:v>2%</c:v>
                </c:pt>
                <c:pt idx="4">
                  <c:v>1%</c:v>
                </c:pt>
                <c:pt idx="5">
                  <c:v>≤ 0,5 %</c:v>
                </c:pt>
              </c:strCache>
            </c:strRef>
          </c:cat>
          <c:val>
            <c:numRef>
              <c:f>Sheet1!$I$2:$I$7</c:f>
              <c:numCache>
                <c:formatCode>General</c:formatCode>
                <c:ptCount val="6"/>
                <c:pt idx="2">
                  <c:v>40</c:v>
                </c:pt>
                <c:pt idx="4">
                  <c:v>10</c:v>
                </c:pt>
                <c:pt idx="5">
                  <c:v>7</c:v>
                </c:pt>
              </c:numCache>
            </c:numRef>
          </c:val>
          <c:extLst>
            <c:ext xmlns:c16="http://schemas.microsoft.com/office/drawing/2014/chart" uri="{C3380CC4-5D6E-409C-BE32-E72D297353CC}">
              <c16:uniqueId val="{00000007-05B7-40EF-8674-799B474E973A}"/>
            </c:ext>
          </c:extLst>
        </c:ser>
        <c:ser>
          <c:idx val="8"/>
          <c:order val="8"/>
          <c:tx>
            <c:strRef>
              <c:f>Sheet1!$J$1</c:f>
              <c:strCache>
                <c:ptCount val="1"/>
                <c:pt idx="0">
                  <c:v>Lable 9</c:v>
                </c:pt>
              </c:strCache>
            </c:strRef>
          </c:tx>
          <c:spPr>
            <a:solidFill>
              <a:schemeClr val="bg2">
                <a:lumMod val="75000"/>
              </a:schemeClr>
            </a:solidFill>
            <a:ln>
              <a:solidFill>
                <a:schemeClr val="bg1"/>
              </a:solidFill>
            </a:ln>
          </c:spPr>
          <c:invertIfNegative val="0"/>
          <c:cat>
            <c:strRef>
              <c:f>Sheet1!$A$2:$A$7</c:f>
              <c:strCache>
                <c:ptCount val="6"/>
                <c:pt idx="0">
                  <c:v>8% - 10%</c:v>
                </c:pt>
                <c:pt idx="1">
                  <c:v>5% - 7%</c:v>
                </c:pt>
                <c:pt idx="2">
                  <c:v>3% - 4%</c:v>
                </c:pt>
                <c:pt idx="3">
                  <c:v>2%</c:v>
                </c:pt>
                <c:pt idx="4">
                  <c:v>1%</c:v>
                </c:pt>
                <c:pt idx="5">
                  <c:v>≤ 0,5 %</c:v>
                </c:pt>
              </c:strCache>
            </c:strRef>
          </c:cat>
          <c:val>
            <c:numRef>
              <c:f>Sheet1!$J$2:$J$7</c:f>
              <c:numCache>
                <c:formatCode>General</c:formatCode>
                <c:ptCount val="6"/>
                <c:pt idx="4">
                  <c:v>10</c:v>
                </c:pt>
                <c:pt idx="5">
                  <c:v>7</c:v>
                </c:pt>
              </c:numCache>
            </c:numRef>
          </c:val>
          <c:extLst>
            <c:ext xmlns:c16="http://schemas.microsoft.com/office/drawing/2014/chart" uri="{C3380CC4-5D6E-409C-BE32-E72D297353CC}">
              <c16:uniqueId val="{00000008-05B7-40EF-8674-799B474E973A}"/>
            </c:ext>
          </c:extLst>
        </c:ser>
        <c:ser>
          <c:idx val="9"/>
          <c:order val="9"/>
          <c:tx>
            <c:strRef>
              <c:f>Sheet1!$K$1</c:f>
              <c:strCache>
                <c:ptCount val="1"/>
                <c:pt idx="0">
                  <c:v>Lable 10</c:v>
                </c:pt>
              </c:strCache>
            </c:strRef>
          </c:tx>
          <c:invertIfNegative val="0"/>
          <c:cat>
            <c:strRef>
              <c:f>Sheet1!$A$2:$A$7</c:f>
              <c:strCache>
                <c:ptCount val="6"/>
                <c:pt idx="0">
                  <c:v>8% - 10%</c:v>
                </c:pt>
                <c:pt idx="1">
                  <c:v>5% - 7%</c:v>
                </c:pt>
                <c:pt idx="2">
                  <c:v>3% - 4%</c:v>
                </c:pt>
                <c:pt idx="3">
                  <c:v>2%</c:v>
                </c:pt>
                <c:pt idx="4">
                  <c:v>1%</c:v>
                </c:pt>
                <c:pt idx="5">
                  <c:v>≤ 0,5 %</c:v>
                </c:pt>
              </c:strCache>
            </c:strRef>
          </c:cat>
          <c:val>
            <c:numRef>
              <c:f>Sheet1!$K$2:$K$7</c:f>
              <c:numCache>
                <c:formatCode>General</c:formatCode>
                <c:ptCount val="6"/>
                <c:pt idx="4">
                  <c:v>10</c:v>
                </c:pt>
                <c:pt idx="5">
                  <c:v>7</c:v>
                </c:pt>
              </c:numCache>
            </c:numRef>
          </c:val>
          <c:extLst>
            <c:ext xmlns:c16="http://schemas.microsoft.com/office/drawing/2014/chart" uri="{C3380CC4-5D6E-409C-BE32-E72D297353CC}">
              <c16:uniqueId val="{00000009-05B7-40EF-8674-799B474E973A}"/>
            </c:ext>
          </c:extLst>
        </c:ser>
        <c:ser>
          <c:idx val="10"/>
          <c:order val="10"/>
          <c:tx>
            <c:strRef>
              <c:f>Sheet1!$L$1</c:f>
              <c:strCache>
                <c:ptCount val="1"/>
                <c:pt idx="0">
                  <c:v>Lable 11</c:v>
                </c:pt>
              </c:strCache>
            </c:strRef>
          </c:tx>
          <c:invertIfNegative val="0"/>
          <c:cat>
            <c:strRef>
              <c:f>Sheet1!$A$2:$A$7</c:f>
              <c:strCache>
                <c:ptCount val="6"/>
                <c:pt idx="0">
                  <c:v>8% - 10%</c:v>
                </c:pt>
                <c:pt idx="1">
                  <c:v>5% - 7%</c:v>
                </c:pt>
                <c:pt idx="2">
                  <c:v>3% - 4%</c:v>
                </c:pt>
                <c:pt idx="3">
                  <c:v>2%</c:v>
                </c:pt>
                <c:pt idx="4">
                  <c:v>1%</c:v>
                </c:pt>
                <c:pt idx="5">
                  <c:v>≤ 0,5 %</c:v>
                </c:pt>
              </c:strCache>
            </c:strRef>
          </c:cat>
          <c:val>
            <c:numRef>
              <c:f>Sheet1!$L$2:$L$7</c:f>
              <c:numCache>
                <c:formatCode>General</c:formatCode>
                <c:ptCount val="6"/>
                <c:pt idx="4">
                  <c:v>10</c:v>
                </c:pt>
              </c:numCache>
            </c:numRef>
          </c:val>
          <c:extLst>
            <c:ext xmlns:c16="http://schemas.microsoft.com/office/drawing/2014/chart" uri="{C3380CC4-5D6E-409C-BE32-E72D297353CC}">
              <c16:uniqueId val="{0000000A-05B7-40EF-8674-799B474E973A}"/>
            </c:ext>
          </c:extLst>
        </c:ser>
        <c:ser>
          <c:idx val="11"/>
          <c:order val="11"/>
          <c:tx>
            <c:strRef>
              <c:f>Sheet1!$M$1</c:f>
              <c:strCache>
                <c:ptCount val="1"/>
                <c:pt idx="0">
                  <c:v>Lable 12</c:v>
                </c:pt>
              </c:strCache>
            </c:strRef>
          </c:tx>
          <c:invertIfNegative val="0"/>
          <c:cat>
            <c:strRef>
              <c:f>Sheet1!$A$2:$A$7</c:f>
              <c:strCache>
                <c:ptCount val="6"/>
                <c:pt idx="0">
                  <c:v>8% - 10%</c:v>
                </c:pt>
                <c:pt idx="1">
                  <c:v>5% - 7%</c:v>
                </c:pt>
                <c:pt idx="2">
                  <c:v>3% - 4%</c:v>
                </c:pt>
                <c:pt idx="3">
                  <c:v>2%</c:v>
                </c:pt>
                <c:pt idx="4">
                  <c:v>1%</c:v>
                </c:pt>
                <c:pt idx="5">
                  <c:v>≤ 0,5 %</c:v>
                </c:pt>
              </c:strCache>
            </c:strRef>
          </c:cat>
          <c:val>
            <c:numRef>
              <c:f>Sheet1!$M$2:$M$7</c:f>
              <c:numCache>
                <c:formatCode>General</c:formatCode>
                <c:ptCount val="6"/>
                <c:pt idx="4">
                  <c:v>10</c:v>
                </c:pt>
              </c:numCache>
            </c:numRef>
          </c:val>
          <c:extLst>
            <c:ext xmlns:c16="http://schemas.microsoft.com/office/drawing/2014/chart" uri="{C3380CC4-5D6E-409C-BE32-E72D297353CC}">
              <c16:uniqueId val="{0000000B-05B7-40EF-8674-799B474E973A}"/>
            </c:ext>
          </c:extLst>
        </c:ser>
        <c:ser>
          <c:idx val="12"/>
          <c:order val="12"/>
          <c:tx>
            <c:strRef>
              <c:f>Sheet1!$N$1</c:f>
              <c:strCache>
                <c:ptCount val="1"/>
                <c:pt idx="0">
                  <c:v>Lable 13</c:v>
                </c:pt>
              </c:strCache>
            </c:strRef>
          </c:tx>
          <c:invertIfNegative val="0"/>
          <c:cat>
            <c:strRef>
              <c:f>Sheet1!$A$2:$A$7</c:f>
              <c:strCache>
                <c:ptCount val="6"/>
                <c:pt idx="0">
                  <c:v>8% - 10%</c:v>
                </c:pt>
                <c:pt idx="1">
                  <c:v>5% - 7%</c:v>
                </c:pt>
                <c:pt idx="2">
                  <c:v>3% - 4%</c:v>
                </c:pt>
                <c:pt idx="3">
                  <c:v>2%</c:v>
                </c:pt>
                <c:pt idx="4">
                  <c:v>1%</c:v>
                </c:pt>
                <c:pt idx="5">
                  <c:v>≤ 0,5 %</c:v>
                </c:pt>
              </c:strCache>
            </c:strRef>
          </c:cat>
          <c:val>
            <c:numRef>
              <c:f>Sheet1!$N$2:$N$7</c:f>
              <c:numCache>
                <c:formatCode>General</c:formatCode>
                <c:ptCount val="6"/>
                <c:pt idx="4">
                  <c:v>10</c:v>
                </c:pt>
              </c:numCache>
            </c:numRef>
          </c:val>
          <c:extLst>
            <c:ext xmlns:c16="http://schemas.microsoft.com/office/drawing/2014/chart" uri="{C3380CC4-5D6E-409C-BE32-E72D297353CC}">
              <c16:uniqueId val="{0000000C-05B7-40EF-8674-799B474E973A}"/>
            </c:ext>
          </c:extLst>
        </c:ser>
        <c:ser>
          <c:idx val="13"/>
          <c:order val="13"/>
          <c:tx>
            <c:strRef>
              <c:f>Sheet1!$O$1</c:f>
              <c:strCache>
                <c:ptCount val="1"/>
                <c:pt idx="0">
                  <c:v>Lable 14</c:v>
                </c:pt>
              </c:strCache>
            </c:strRef>
          </c:tx>
          <c:invertIfNegative val="0"/>
          <c:cat>
            <c:strRef>
              <c:f>Sheet1!$A$2:$A$7</c:f>
              <c:strCache>
                <c:ptCount val="6"/>
                <c:pt idx="0">
                  <c:v>8% - 10%</c:v>
                </c:pt>
                <c:pt idx="1">
                  <c:v>5% - 7%</c:v>
                </c:pt>
                <c:pt idx="2">
                  <c:v>3% - 4%</c:v>
                </c:pt>
                <c:pt idx="3">
                  <c:v>2%</c:v>
                </c:pt>
                <c:pt idx="4">
                  <c:v>1%</c:v>
                </c:pt>
                <c:pt idx="5">
                  <c:v>≤ 0,5 %</c:v>
                </c:pt>
              </c:strCache>
            </c:strRef>
          </c:cat>
          <c:val>
            <c:numRef>
              <c:f>Sheet1!$O$2:$O$7</c:f>
              <c:numCache>
                <c:formatCode>General</c:formatCode>
                <c:ptCount val="6"/>
                <c:pt idx="4">
                  <c:v>10</c:v>
                </c:pt>
              </c:numCache>
            </c:numRef>
          </c:val>
          <c:extLst>
            <c:ext xmlns:c16="http://schemas.microsoft.com/office/drawing/2014/chart" uri="{C3380CC4-5D6E-409C-BE32-E72D297353CC}">
              <c16:uniqueId val="{0000000D-05B7-40EF-8674-799B474E973A}"/>
            </c:ext>
          </c:extLst>
        </c:ser>
        <c:ser>
          <c:idx val="14"/>
          <c:order val="14"/>
          <c:tx>
            <c:strRef>
              <c:f>Sheet1!$P$1</c:f>
              <c:strCache>
                <c:ptCount val="1"/>
                <c:pt idx="0">
                  <c:v>Lable 15</c:v>
                </c:pt>
              </c:strCache>
            </c:strRef>
          </c:tx>
          <c:spPr>
            <a:solidFill>
              <a:schemeClr val="accent4">
                <a:lumMod val="60000"/>
                <a:lumOff val="40000"/>
              </a:schemeClr>
            </a:solidFill>
          </c:spPr>
          <c:invertIfNegative val="0"/>
          <c:cat>
            <c:strRef>
              <c:f>Sheet1!$A$2:$A$7</c:f>
              <c:strCache>
                <c:ptCount val="6"/>
                <c:pt idx="0">
                  <c:v>8% - 10%</c:v>
                </c:pt>
                <c:pt idx="1">
                  <c:v>5% - 7%</c:v>
                </c:pt>
                <c:pt idx="2">
                  <c:v>3% - 4%</c:v>
                </c:pt>
                <c:pt idx="3">
                  <c:v>2%</c:v>
                </c:pt>
                <c:pt idx="4">
                  <c:v>1%</c:v>
                </c:pt>
                <c:pt idx="5">
                  <c:v>≤ 0,5 %</c:v>
                </c:pt>
              </c:strCache>
            </c:strRef>
          </c:cat>
          <c:val>
            <c:numRef>
              <c:f>Sheet1!$P$2:$P$7</c:f>
              <c:numCache>
                <c:formatCode>General</c:formatCode>
                <c:ptCount val="6"/>
                <c:pt idx="4">
                  <c:v>10</c:v>
                </c:pt>
              </c:numCache>
            </c:numRef>
          </c:val>
          <c:extLst>
            <c:ext xmlns:c16="http://schemas.microsoft.com/office/drawing/2014/chart" uri="{C3380CC4-5D6E-409C-BE32-E72D297353CC}">
              <c16:uniqueId val="{0000000E-05B7-40EF-8674-799B474E973A}"/>
            </c:ext>
          </c:extLst>
        </c:ser>
        <c:dLbls>
          <c:showLegendKey val="0"/>
          <c:showVal val="0"/>
          <c:showCatName val="0"/>
          <c:showSerName val="0"/>
          <c:showPercent val="0"/>
          <c:showBubbleSize val="0"/>
        </c:dLbls>
        <c:gapWidth val="21"/>
        <c:overlap val="100"/>
        <c:axId val="158047616"/>
        <c:axId val="158082176"/>
      </c:barChart>
      <c:catAx>
        <c:axId val="158047616"/>
        <c:scaling>
          <c:orientation val="minMax"/>
        </c:scaling>
        <c:delete val="0"/>
        <c:axPos val="b"/>
        <c:numFmt formatCode="General" sourceLinked="0"/>
        <c:majorTickMark val="out"/>
        <c:minorTickMark val="none"/>
        <c:tickLblPos val="nextTo"/>
        <c:spPr>
          <a:noFill/>
          <a:ln>
            <a:solidFill>
              <a:srgbClr val="8C8C8C"/>
            </a:solidFill>
          </a:ln>
        </c:spPr>
        <c:txPr>
          <a:bodyPr/>
          <a:lstStyle/>
          <a:p>
            <a:pPr>
              <a:defRPr lang="en-US" sz="2000" b="1">
                <a:solidFill>
                  <a:srgbClr val="313131"/>
                </a:solidFill>
                <a:effectLst/>
              </a:defRPr>
            </a:pPr>
            <a:endParaRPr lang="en-US"/>
          </a:p>
        </c:txPr>
        <c:crossAx val="158082176"/>
        <c:crosses val="autoZero"/>
        <c:auto val="1"/>
        <c:lblAlgn val="ctr"/>
        <c:lblOffset val="100"/>
        <c:noMultiLvlLbl val="0"/>
      </c:catAx>
      <c:valAx>
        <c:axId val="158082176"/>
        <c:scaling>
          <c:orientation val="minMax"/>
        </c:scaling>
        <c:delete val="0"/>
        <c:axPos val="l"/>
        <c:numFmt formatCode="General" sourceLinked="1"/>
        <c:majorTickMark val="out"/>
        <c:minorTickMark val="out"/>
        <c:tickLblPos val="none"/>
        <c:spPr>
          <a:ln>
            <a:solidFill>
              <a:srgbClr val="8C8C8C"/>
            </a:solidFill>
          </a:ln>
        </c:spPr>
        <c:txPr>
          <a:bodyPr/>
          <a:lstStyle/>
          <a:p>
            <a:pPr>
              <a:defRPr lang="en-US" sz="1000">
                <a:solidFill>
                  <a:srgbClr val="313131"/>
                </a:solidFill>
              </a:defRPr>
            </a:pPr>
            <a:endParaRPr lang="en-US"/>
          </a:p>
        </c:txPr>
        <c:crossAx val="158047616"/>
        <c:crosses val="autoZero"/>
        <c:crossBetween val="between"/>
        <c:majorUnit val="50"/>
      </c:valAx>
      <c:spPr>
        <a:solidFill>
          <a:schemeClr val="bg1"/>
        </a:solidFill>
      </c:spPr>
    </c:plotArea>
    <c:plotVisOnly val="1"/>
    <c:dispBlanksAs val="gap"/>
    <c:showDLblsOverMax val="0"/>
  </c:chart>
  <c:txPr>
    <a:bodyPr/>
    <a:lstStyle/>
    <a:p>
      <a:pPr>
        <a:defRPr sz="12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hr-HR"/>
              <a:t>Trajanje obveze</a:t>
            </a:r>
            <a:endParaRPr lang="en-GB"/>
          </a:p>
        </c:rich>
      </c:tx>
      <c:layout>
        <c:manualLayout>
          <c:xMode val="edge"/>
          <c:yMode val="edge"/>
          <c:x val="0.24392298435619736"/>
          <c:y val="5.249412179504269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9201701772837965E-2"/>
          <c:y val="0.2026911710880564"/>
          <c:w val="0.60781318400181927"/>
          <c:h val="0.66286001615744272"/>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72C-4A2C-80CB-AAE1B9BBB07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72C-4A2C-80CB-AAE1B9BBB07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72C-4A2C-80CB-AAE1B9BBB07D}"/>
              </c:ext>
            </c:extLst>
          </c:dPt>
          <c:dLbls>
            <c:dLbl>
              <c:idx val="1"/>
              <c:layout>
                <c:manualLayout>
                  <c:x val="-8.2344706911635542E-3"/>
                  <c:y val="8.5849290892317052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172C-4A2C-80CB-AAE1B9BBB07D}"/>
                </c:ext>
              </c:extLst>
            </c:dLbl>
            <c:dLbl>
              <c:idx val="2"/>
              <c:layout>
                <c:manualLayout>
                  <c:x val="6.154090113735783E-3"/>
                  <c:y val="9.0849257842488297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172C-4A2C-80CB-AAE1B9BBB07D}"/>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Grafovi!$R$4:$R$6</c:f>
              <c:strCache>
                <c:ptCount val="3"/>
                <c:pt idx="0">
                  <c:v>razdoblje jednako trajanju specijalizacije</c:v>
                </c:pt>
                <c:pt idx="1">
                  <c:v>dvostruko razdoblje  specijalizacije</c:v>
                </c:pt>
                <c:pt idx="2">
                  <c:v>više od dvostrukog razdoblja trajanja specijalizacije</c:v>
                </c:pt>
              </c:strCache>
            </c:strRef>
          </c:cat>
          <c:val>
            <c:numRef>
              <c:f>Grafovi!$S$4:$S$6</c:f>
              <c:numCache>
                <c:formatCode>General</c:formatCode>
                <c:ptCount val="3"/>
                <c:pt idx="0">
                  <c:v>1092</c:v>
                </c:pt>
                <c:pt idx="1">
                  <c:v>15</c:v>
                </c:pt>
                <c:pt idx="2">
                  <c:v>22</c:v>
                </c:pt>
              </c:numCache>
            </c:numRef>
          </c:val>
          <c:extLst>
            <c:ext xmlns:c16="http://schemas.microsoft.com/office/drawing/2014/chart" uri="{C3380CC4-5D6E-409C-BE32-E72D297353CC}">
              <c16:uniqueId val="{00000006-172C-4A2C-80CB-AAE1B9BBB07D}"/>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hr-HR"/>
              <a:t>Raniji</a:t>
            </a:r>
            <a:r>
              <a:rPr lang="hr-HR" baseline="0"/>
              <a:t> prekid radnog odnosa rezultira vraćanjem:</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8179593935047382E-2"/>
          <c:y val="0.18479836200906599"/>
          <c:w val="0.49631126992085606"/>
          <c:h val="0.71470675397073646"/>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429-4F8B-A8E4-0DFE15B66D2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429-4F8B-A8E4-0DFE15B66D2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429-4F8B-A8E4-0DFE15B66D2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429-4F8B-A8E4-0DFE15B66D2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429-4F8B-A8E4-0DFE15B66D2A}"/>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Grafovi!$T$3:$T$7</c:f>
              <c:strCache>
                <c:ptCount val="5"/>
                <c:pt idx="0">
                  <c:v>bruto plaće za razdoblje jednako trajanju specijalizacije</c:v>
                </c:pt>
                <c:pt idx="1">
                  <c:v>bruto plaće za dvostruko razdoblje  specijalizacije</c:v>
                </c:pt>
                <c:pt idx="2">
                  <c:v>proračunska osnovica (do 250 tisuća kn)</c:v>
                </c:pt>
                <c:pt idx="3">
                  <c:v>troškovi specijalizacije</c:v>
                </c:pt>
                <c:pt idx="4">
                  <c:v>nešto drugo</c:v>
                </c:pt>
              </c:strCache>
            </c:strRef>
          </c:cat>
          <c:val>
            <c:numRef>
              <c:f>Grafovi!$U$3:$U$7</c:f>
              <c:numCache>
                <c:formatCode>General</c:formatCode>
                <c:ptCount val="5"/>
                <c:pt idx="0">
                  <c:v>348</c:v>
                </c:pt>
                <c:pt idx="1">
                  <c:v>21</c:v>
                </c:pt>
                <c:pt idx="2">
                  <c:v>632</c:v>
                </c:pt>
                <c:pt idx="3">
                  <c:v>87</c:v>
                </c:pt>
                <c:pt idx="4">
                  <c:v>41</c:v>
                </c:pt>
              </c:numCache>
            </c:numRef>
          </c:val>
          <c:extLst>
            <c:ext xmlns:c16="http://schemas.microsoft.com/office/drawing/2014/chart" uri="{C3380CC4-5D6E-409C-BE32-E72D297353CC}">
              <c16:uniqueId val="{0000000A-0429-4F8B-A8E4-0DFE15B66D2A}"/>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hr-HR"/>
              <a:t>Zadužnica</a:t>
            </a:r>
            <a:r>
              <a:rPr lang="hr-HR" baseline="0"/>
              <a:t> i/ili solemniziran ugovor</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4A1-45A3-ABCE-4F21525828A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4A1-45A3-ABCE-4F21525828A5}"/>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Grafovi!$W$35:$W$36</c:f>
              <c:strCache>
                <c:ptCount val="2"/>
                <c:pt idx="0">
                  <c:v>da</c:v>
                </c:pt>
                <c:pt idx="1">
                  <c:v>ne</c:v>
                </c:pt>
              </c:strCache>
            </c:strRef>
          </c:cat>
          <c:val>
            <c:numRef>
              <c:f>Grafovi!$X$35:$X$36</c:f>
              <c:numCache>
                <c:formatCode>General</c:formatCode>
                <c:ptCount val="2"/>
                <c:pt idx="0">
                  <c:v>295</c:v>
                </c:pt>
                <c:pt idx="1">
                  <c:v>834</c:v>
                </c:pt>
              </c:numCache>
            </c:numRef>
          </c:val>
          <c:extLst>
            <c:ext xmlns:c16="http://schemas.microsoft.com/office/drawing/2014/chart" uri="{C3380CC4-5D6E-409C-BE32-E72D297353CC}">
              <c16:uniqueId val="{00000004-B4A1-45A3-ABCE-4F21525828A5}"/>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82044006999125119"/>
          <c:y val="0.48996245261009042"/>
          <c:w val="8.7893263342082237E-2"/>
          <c:h val="0.1832925051035287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0121C9-9F50-43EB-BA93-FACB11FF9CAF}" type="datetimeFigureOut">
              <a:rPr lang="en-GB" smtClean="0"/>
              <a:t>29/11/2023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FE8CAB-7309-42EA-B99B-6C9DE0716BFA}" type="slidenum">
              <a:rPr lang="en-GB" smtClean="0"/>
              <a:t>‹#›</a:t>
            </a:fld>
            <a:endParaRPr lang="en-GB"/>
          </a:p>
        </p:txBody>
      </p:sp>
    </p:spTree>
    <p:extLst>
      <p:ext uri="{BB962C8B-B14F-4D97-AF65-F5344CB8AC3E}">
        <p14:creationId xmlns:p14="http://schemas.microsoft.com/office/powerpoint/2010/main" val="1973122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B19E439-0A36-4389-B1D4-036D35E9F4EA}" type="slidenum">
              <a:rPr lang="en-US" smtClean="0"/>
              <a:pPr>
                <a:defRPr/>
              </a:pPr>
              <a:t>8</a:t>
            </a:fld>
            <a:endParaRPr lang="en-US" dirty="0"/>
          </a:p>
        </p:txBody>
      </p:sp>
    </p:spTree>
    <p:extLst>
      <p:ext uri="{BB962C8B-B14F-4D97-AF65-F5344CB8AC3E}">
        <p14:creationId xmlns:p14="http://schemas.microsoft.com/office/powerpoint/2010/main" val="2099141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FBC4BC-3C87-4E8F-AF30-464E905E3BE9}"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A17D64-CF58-494D-95BF-F89F5A61B10F}" type="slidenum">
              <a:rPr lang="en-GB" smtClean="0"/>
              <a:t>‹#›</a:t>
            </a:fld>
            <a:endParaRPr lang="en-GB"/>
          </a:p>
        </p:txBody>
      </p:sp>
    </p:spTree>
    <p:extLst>
      <p:ext uri="{BB962C8B-B14F-4D97-AF65-F5344CB8AC3E}">
        <p14:creationId xmlns:p14="http://schemas.microsoft.com/office/powerpoint/2010/main" val="3522485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FBC4BC-3C87-4E8F-AF30-464E905E3BE9}"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A17D64-CF58-494D-95BF-F89F5A61B10F}" type="slidenum">
              <a:rPr lang="en-GB" smtClean="0"/>
              <a:t>‹#›</a:t>
            </a:fld>
            <a:endParaRPr lang="en-GB"/>
          </a:p>
        </p:txBody>
      </p:sp>
    </p:spTree>
    <p:extLst>
      <p:ext uri="{BB962C8B-B14F-4D97-AF65-F5344CB8AC3E}">
        <p14:creationId xmlns:p14="http://schemas.microsoft.com/office/powerpoint/2010/main" val="3727969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FBC4BC-3C87-4E8F-AF30-464E905E3BE9}"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A17D64-CF58-494D-95BF-F89F5A61B10F}"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40968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FBC4BC-3C87-4E8F-AF30-464E905E3BE9}"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A17D64-CF58-494D-95BF-F89F5A61B10F}" type="slidenum">
              <a:rPr lang="en-GB" smtClean="0"/>
              <a:t>‹#›</a:t>
            </a:fld>
            <a:endParaRPr lang="en-GB"/>
          </a:p>
        </p:txBody>
      </p:sp>
    </p:spTree>
    <p:extLst>
      <p:ext uri="{BB962C8B-B14F-4D97-AF65-F5344CB8AC3E}">
        <p14:creationId xmlns:p14="http://schemas.microsoft.com/office/powerpoint/2010/main" val="3656349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FBC4BC-3C87-4E8F-AF30-464E905E3BE9}"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A17D64-CF58-494D-95BF-F89F5A61B10F}"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202643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FBC4BC-3C87-4E8F-AF30-464E905E3BE9}"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A17D64-CF58-494D-95BF-F89F5A61B10F}" type="slidenum">
              <a:rPr lang="en-GB" smtClean="0"/>
              <a:t>‹#›</a:t>
            </a:fld>
            <a:endParaRPr lang="en-GB"/>
          </a:p>
        </p:txBody>
      </p:sp>
    </p:spTree>
    <p:extLst>
      <p:ext uri="{BB962C8B-B14F-4D97-AF65-F5344CB8AC3E}">
        <p14:creationId xmlns:p14="http://schemas.microsoft.com/office/powerpoint/2010/main" val="1682131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FBC4BC-3C87-4E8F-AF30-464E905E3BE9}"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A17D64-CF58-494D-95BF-F89F5A61B10F}" type="slidenum">
              <a:rPr lang="en-GB" smtClean="0"/>
              <a:t>‹#›</a:t>
            </a:fld>
            <a:endParaRPr lang="en-GB"/>
          </a:p>
        </p:txBody>
      </p:sp>
    </p:spTree>
    <p:extLst>
      <p:ext uri="{BB962C8B-B14F-4D97-AF65-F5344CB8AC3E}">
        <p14:creationId xmlns:p14="http://schemas.microsoft.com/office/powerpoint/2010/main" val="1493076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FBC4BC-3C87-4E8F-AF30-464E905E3BE9}"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A17D64-CF58-494D-95BF-F89F5A61B10F}" type="slidenum">
              <a:rPr lang="en-GB" smtClean="0"/>
              <a:t>‹#›</a:t>
            </a:fld>
            <a:endParaRPr lang="en-GB"/>
          </a:p>
        </p:txBody>
      </p:sp>
    </p:spTree>
    <p:extLst>
      <p:ext uri="{BB962C8B-B14F-4D97-AF65-F5344CB8AC3E}">
        <p14:creationId xmlns:p14="http://schemas.microsoft.com/office/powerpoint/2010/main" val="14936903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nd Content 1">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a:xfrm>
            <a:off x="508000" y="765175"/>
            <a:ext cx="11184000" cy="969282"/>
          </a:xfrm>
        </p:spPr>
        <p:txBody>
          <a:bodyPr>
            <a:normAutofit/>
          </a:bodyPr>
          <a:lstStyle>
            <a:lvl1pPr marL="0" indent="0">
              <a:buNone/>
              <a:defRPr sz="3000" b="0">
                <a:solidFill>
                  <a:srgbClr val="575757"/>
                </a:solidFill>
              </a:defRPr>
            </a:lvl1pPr>
          </a:lstStyle>
          <a:p>
            <a:pPr lvl="0"/>
            <a:r>
              <a:rPr lang="en-US"/>
              <a:t>Click to edit Master text styles</a:t>
            </a:r>
          </a:p>
        </p:txBody>
      </p:sp>
      <p:sp>
        <p:nvSpPr>
          <p:cNvPr id="14" name="Title Placeholder 1"/>
          <p:cNvSpPr>
            <a:spLocks noGrp="1"/>
          </p:cNvSpPr>
          <p:nvPr>
            <p:ph type="title"/>
          </p:nvPr>
        </p:nvSpPr>
        <p:spPr>
          <a:xfrm>
            <a:off x="508000" y="304800"/>
            <a:ext cx="11184000" cy="469492"/>
          </a:xfrm>
          <a:prstGeom prst="rect">
            <a:avLst/>
          </a:prstGeom>
        </p:spPr>
        <p:txBody>
          <a:bodyPr vert="horz" lIns="0" tIns="0" rIns="0" bIns="0" rtlCol="0" anchor="t" anchorCtr="0">
            <a:noAutofit/>
          </a:bodyPr>
          <a:lstStyle/>
          <a:p>
            <a:r>
              <a:rPr lang="en-US"/>
              <a:t>Click to edit Master title style</a:t>
            </a:r>
            <a:endParaRPr lang="en-GB" dirty="0"/>
          </a:p>
        </p:txBody>
      </p:sp>
      <p:sp>
        <p:nvSpPr>
          <p:cNvPr id="20" name="Text Placeholder 19"/>
          <p:cNvSpPr>
            <a:spLocks noGrp="1"/>
          </p:cNvSpPr>
          <p:nvPr>
            <p:ph type="body" sz="quarter" idx="14"/>
          </p:nvPr>
        </p:nvSpPr>
        <p:spPr>
          <a:xfrm>
            <a:off x="508916" y="1828800"/>
            <a:ext cx="11184000"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Footer Placeholder 4"/>
          <p:cNvSpPr>
            <a:spLocks noGrp="1"/>
          </p:cNvSpPr>
          <p:nvPr>
            <p:ph type="ftr" sz="quarter" idx="3"/>
          </p:nvPr>
        </p:nvSpPr>
        <p:spPr>
          <a:xfrm>
            <a:off x="513574" y="6400800"/>
            <a:ext cx="10079297" cy="252000"/>
          </a:xfrm>
          <a:prstGeom prst="rect">
            <a:avLst/>
          </a:prstGeom>
        </p:spPr>
        <p:txBody>
          <a:bodyPr vert="horz" lIns="0" tIns="0" rIns="0" bIns="0" rtlCol="0" anchor="ctr" anchorCtr="0"/>
          <a:lstStyle>
            <a:lvl1pPr algn="l">
              <a:defRPr sz="800" b="0">
                <a:solidFill>
                  <a:srgbClr val="8C8C8C"/>
                </a:solidFill>
              </a:defRPr>
            </a:lvl1pPr>
          </a:lstStyle>
          <a:p>
            <a:r>
              <a:rPr lang="en-GB" dirty="0"/>
              <a:t>Member Firms and DTTL: Insert appropriate copyright (Go Header &amp; Footer to edit this text)</a:t>
            </a:r>
          </a:p>
        </p:txBody>
      </p:sp>
      <p:sp>
        <p:nvSpPr>
          <p:cNvPr id="8" name="Slide Number Placeholder 7"/>
          <p:cNvSpPr>
            <a:spLocks noGrp="1"/>
          </p:cNvSpPr>
          <p:nvPr>
            <p:ph type="sldNum" sz="quarter" idx="4"/>
          </p:nvPr>
        </p:nvSpPr>
        <p:spPr>
          <a:xfrm>
            <a:off x="10630838" y="6400800"/>
            <a:ext cx="1086423"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p14="http://schemas.microsoft.com/office/powerpoint/2010/main" val="3314099960"/>
      </p:ext>
    </p:extLst>
  </p:cSld>
  <p:clrMapOvr>
    <a:masterClrMapping/>
  </p:clrMapOvr>
  <p:transition>
    <p:fade/>
  </p:transition>
  <p:extLst>
    <p:ext uri="{DCECCB84-F9BA-43D5-87BE-67443E8EF086}">
      <p15:sldGuideLst xmlns:p15="http://schemas.microsoft.com/office/powerpoint/2012/main">
        <p15:guide id="2" pos="2880">
          <p15:clr>
            <a:srgbClr val="FBAE40"/>
          </p15:clr>
        </p15:guide>
        <p15:guide id="4" pos="5520">
          <p15:clr>
            <a:srgbClr val="FBAE40"/>
          </p15:clr>
        </p15:guide>
        <p15:guide id="5" pos="240">
          <p15:clr>
            <a:srgbClr val="FBAE40"/>
          </p15:clr>
        </p15:guide>
        <p15:guide id="6" orient="horz" pos="192">
          <p15:clr>
            <a:srgbClr val="FBAE40"/>
          </p15:clr>
        </p15:guide>
        <p15:guide id="7" orient="horz" pos="1152">
          <p15:clr>
            <a:srgbClr val="FBAE40"/>
          </p15:clr>
        </p15:guide>
        <p15:guide id="8" orient="horz" pos="480">
          <p15:clr>
            <a:srgbClr val="FBAE40"/>
          </p15:clr>
        </p15:guide>
        <p15:guide id="9" orient="horz" pos="403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FBC4BC-3C87-4E8F-AF30-464E905E3BE9}"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A17D64-CF58-494D-95BF-F89F5A61B10F}" type="slidenum">
              <a:rPr lang="en-GB" smtClean="0"/>
              <a:t>‹#›</a:t>
            </a:fld>
            <a:endParaRPr lang="en-GB"/>
          </a:p>
        </p:txBody>
      </p:sp>
    </p:spTree>
    <p:extLst>
      <p:ext uri="{BB962C8B-B14F-4D97-AF65-F5344CB8AC3E}">
        <p14:creationId xmlns:p14="http://schemas.microsoft.com/office/powerpoint/2010/main" val="1144328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FBC4BC-3C87-4E8F-AF30-464E905E3BE9}"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A17D64-CF58-494D-95BF-F89F5A61B10F}" type="slidenum">
              <a:rPr lang="en-GB" smtClean="0"/>
              <a:t>‹#›</a:t>
            </a:fld>
            <a:endParaRPr lang="en-GB"/>
          </a:p>
        </p:txBody>
      </p:sp>
    </p:spTree>
    <p:extLst>
      <p:ext uri="{BB962C8B-B14F-4D97-AF65-F5344CB8AC3E}">
        <p14:creationId xmlns:p14="http://schemas.microsoft.com/office/powerpoint/2010/main" val="2824860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FBC4BC-3C87-4E8F-AF30-464E905E3BE9}" type="datetimeFigureOut">
              <a:rPr lang="en-GB" smtClean="0"/>
              <a:t>29/11/2023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A17D64-CF58-494D-95BF-F89F5A61B10F}" type="slidenum">
              <a:rPr lang="en-GB" smtClean="0"/>
              <a:t>‹#›</a:t>
            </a:fld>
            <a:endParaRPr lang="en-GB"/>
          </a:p>
        </p:txBody>
      </p:sp>
    </p:spTree>
    <p:extLst>
      <p:ext uri="{BB962C8B-B14F-4D97-AF65-F5344CB8AC3E}">
        <p14:creationId xmlns:p14="http://schemas.microsoft.com/office/powerpoint/2010/main" val="3553747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FBC4BC-3C87-4E8F-AF30-464E905E3BE9}" type="datetimeFigureOut">
              <a:rPr lang="en-GB" smtClean="0"/>
              <a:t>29/11/2023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2A17D64-CF58-494D-95BF-F89F5A61B10F}" type="slidenum">
              <a:rPr lang="en-GB" smtClean="0"/>
              <a:t>‹#›</a:t>
            </a:fld>
            <a:endParaRPr lang="en-GB"/>
          </a:p>
        </p:txBody>
      </p:sp>
    </p:spTree>
    <p:extLst>
      <p:ext uri="{BB962C8B-B14F-4D97-AF65-F5344CB8AC3E}">
        <p14:creationId xmlns:p14="http://schemas.microsoft.com/office/powerpoint/2010/main" val="306481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FBC4BC-3C87-4E8F-AF30-464E905E3BE9}" type="datetimeFigureOut">
              <a:rPr lang="en-GB" smtClean="0"/>
              <a:t>29/11/2023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2A17D64-CF58-494D-95BF-F89F5A61B10F}" type="slidenum">
              <a:rPr lang="en-GB" smtClean="0"/>
              <a:t>‹#›</a:t>
            </a:fld>
            <a:endParaRPr lang="en-GB"/>
          </a:p>
        </p:txBody>
      </p:sp>
    </p:spTree>
    <p:extLst>
      <p:ext uri="{BB962C8B-B14F-4D97-AF65-F5344CB8AC3E}">
        <p14:creationId xmlns:p14="http://schemas.microsoft.com/office/powerpoint/2010/main" val="2927253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FBC4BC-3C87-4E8F-AF30-464E905E3BE9}" type="datetimeFigureOut">
              <a:rPr lang="en-GB" smtClean="0"/>
              <a:t>29/11/2023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2A17D64-CF58-494D-95BF-F89F5A61B10F}" type="slidenum">
              <a:rPr lang="en-GB" smtClean="0"/>
              <a:t>‹#›</a:t>
            </a:fld>
            <a:endParaRPr lang="en-GB"/>
          </a:p>
        </p:txBody>
      </p:sp>
    </p:spTree>
    <p:extLst>
      <p:ext uri="{BB962C8B-B14F-4D97-AF65-F5344CB8AC3E}">
        <p14:creationId xmlns:p14="http://schemas.microsoft.com/office/powerpoint/2010/main" val="2616983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FBC4BC-3C87-4E8F-AF30-464E905E3BE9}" type="datetimeFigureOut">
              <a:rPr lang="en-GB" smtClean="0"/>
              <a:t>29/11/2023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A17D64-CF58-494D-95BF-F89F5A61B10F}" type="slidenum">
              <a:rPr lang="en-GB" smtClean="0"/>
              <a:t>‹#›</a:t>
            </a:fld>
            <a:endParaRPr lang="en-GB"/>
          </a:p>
        </p:txBody>
      </p:sp>
    </p:spTree>
    <p:extLst>
      <p:ext uri="{BB962C8B-B14F-4D97-AF65-F5344CB8AC3E}">
        <p14:creationId xmlns:p14="http://schemas.microsoft.com/office/powerpoint/2010/main" val="312869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A17D64-CF58-494D-95BF-F89F5A61B10F}" type="slidenum">
              <a:rPr lang="en-GB" smtClean="0"/>
              <a:t>‹#›</a:t>
            </a:fld>
            <a:endParaRPr lang="en-GB"/>
          </a:p>
        </p:txBody>
      </p:sp>
      <p:sp>
        <p:nvSpPr>
          <p:cNvPr id="5" name="Date Placeholder 4"/>
          <p:cNvSpPr>
            <a:spLocks noGrp="1"/>
          </p:cNvSpPr>
          <p:nvPr>
            <p:ph type="dt" sz="half" idx="10"/>
          </p:nvPr>
        </p:nvSpPr>
        <p:spPr/>
        <p:txBody>
          <a:bodyPr/>
          <a:lstStyle/>
          <a:p>
            <a:fld id="{9DFBC4BC-3C87-4E8F-AF30-464E905E3BE9}" type="datetimeFigureOut">
              <a:rPr lang="en-GB" smtClean="0"/>
              <a:t>29/11/2023</a:t>
            </a:fld>
            <a:endParaRPr lang="en-GB"/>
          </a:p>
        </p:txBody>
      </p:sp>
    </p:spTree>
    <p:extLst>
      <p:ext uri="{BB962C8B-B14F-4D97-AF65-F5344CB8AC3E}">
        <p14:creationId xmlns:p14="http://schemas.microsoft.com/office/powerpoint/2010/main" val="1492898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FBC4BC-3C87-4E8F-AF30-464E905E3BE9}" type="datetimeFigureOut">
              <a:rPr lang="en-GB" smtClean="0"/>
              <a:t>29/11/2023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2A17D64-CF58-494D-95BF-F89F5A61B10F}" type="slidenum">
              <a:rPr lang="en-GB" smtClean="0"/>
              <a:t>‹#›</a:t>
            </a:fld>
            <a:endParaRPr lang="en-GB"/>
          </a:p>
        </p:txBody>
      </p:sp>
    </p:spTree>
    <p:extLst>
      <p:ext uri="{BB962C8B-B14F-4D97-AF65-F5344CB8AC3E}">
        <p14:creationId xmlns:p14="http://schemas.microsoft.com/office/powerpoint/2010/main" val="135937014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hlk.h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9436B-0AF1-C5B7-D38B-912F9EBD0FB1}"/>
              </a:ext>
            </a:extLst>
          </p:cNvPr>
          <p:cNvSpPr>
            <a:spLocks noGrp="1"/>
          </p:cNvSpPr>
          <p:nvPr>
            <p:ph type="ctrTitle"/>
          </p:nvPr>
        </p:nvSpPr>
        <p:spPr>
          <a:xfrm>
            <a:off x="1418252" y="2245914"/>
            <a:ext cx="8182947" cy="1646302"/>
          </a:xfrm>
        </p:spPr>
        <p:txBody>
          <a:bodyPr/>
          <a:lstStyle/>
          <a:p>
            <a:pPr algn="ctr"/>
            <a:r>
              <a:rPr lang="hr-HR" sz="3600"/>
              <a:t>ROBOVLASNIČKI UGOVORI</a:t>
            </a:r>
            <a:endParaRPr lang="en-GB" sz="3600"/>
          </a:p>
        </p:txBody>
      </p:sp>
      <p:sp>
        <p:nvSpPr>
          <p:cNvPr id="3" name="Subtitle 2">
            <a:extLst>
              <a:ext uri="{FF2B5EF4-FFF2-40B4-BE49-F238E27FC236}">
                <a16:creationId xmlns:a16="http://schemas.microsoft.com/office/drawing/2014/main" id="{61A74B63-BC26-F8BB-EA1E-5EC40B6FA76E}"/>
              </a:ext>
            </a:extLst>
          </p:cNvPr>
          <p:cNvSpPr>
            <a:spLocks noGrp="1"/>
          </p:cNvSpPr>
          <p:nvPr>
            <p:ph type="subTitle" idx="1"/>
          </p:nvPr>
        </p:nvSpPr>
        <p:spPr>
          <a:xfrm>
            <a:off x="1675019" y="4871927"/>
            <a:ext cx="7766936" cy="1096899"/>
          </a:xfrm>
        </p:spPr>
        <p:txBody>
          <a:bodyPr/>
          <a:lstStyle/>
          <a:p>
            <a:pPr algn="ctr"/>
            <a:r>
              <a:rPr lang="hr-HR"/>
              <a:t>studeni, 2023.</a:t>
            </a:r>
            <a:endParaRPr lang="en-GB"/>
          </a:p>
        </p:txBody>
      </p:sp>
      <p:pic>
        <p:nvPicPr>
          <p:cNvPr id="3074" name="Picture 2" descr="HUBOL - Hrvatska udruga bolničkih liječnika - Home | Facebook">
            <a:extLst>
              <a:ext uri="{FF2B5EF4-FFF2-40B4-BE49-F238E27FC236}">
                <a16:creationId xmlns:a16="http://schemas.microsoft.com/office/drawing/2014/main" id="{D48B1220-C65D-5F48-E37F-8BC59D144B8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782" r="28059" b="6799"/>
          <a:stretch/>
        </p:blipFill>
        <p:spPr bwMode="auto">
          <a:xfrm>
            <a:off x="1675019" y="206919"/>
            <a:ext cx="3490453" cy="17971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82F79E84-60A6-CF15-68CF-F1697DE30C8D}"/>
              </a:ext>
            </a:extLst>
          </p:cNvPr>
          <p:cNvPicPr>
            <a:picLocks noChangeAspect="1"/>
          </p:cNvPicPr>
          <p:nvPr/>
        </p:nvPicPr>
        <p:blipFill rotWithShape="1">
          <a:blip r:embed="rId3">
            <a:extLst>
              <a:ext uri="{28A0092B-C50C-407E-A947-70E740481C1C}">
                <a14:useLocalDpi xmlns:a14="http://schemas.microsoft.com/office/drawing/2010/main" val="0"/>
              </a:ext>
            </a:extLst>
          </a:blip>
          <a:srcRect t="15284" b="14388"/>
          <a:stretch/>
        </p:blipFill>
        <p:spPr>
          <a:xfrm>
            <a:off x="5509726" y="582180"/>
            <a:ext cx="3290146" cy="1368046"/>
          </a:xfrm>
          <a:prstGeom prst="rect">
            <a:avLst/>
          </a:prstGeom>
        </p:spPr>
      </p:pic>
    </p:spTree>
    <p:extLst>
      <p:ext uri="{BB962C8B-B14F-4D97-AF65-F5344CB8AC3E}">
        <p14:creationId xmlns:p14="http://schemas.microsoft.com/office/powerpoint/2010/main" val="3823312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FE681-12C2-7B8E-A46A-E6B508F24144}"/>
              </a:ext>
            </a:extLst>
          </p:cNvPr>
          <p:cNvSpPr>
            <a:spLocks noGrp="1"/>
          </p:cNvSpPr>
          <p:nvPr>
            <p:ph type="title"/>
          </p:nvPr>
        </p:nvSpPr>
        <p:spPr>
          <a:xfrm>
            <a:off x="228600" y="300856"/>
            <a:ext cx="9940903" cy="1320800"/>
          </a:xfrm>
        </p:spPr>
        <p:txBody>
          <a:bodyPr/>
          <a:lstStyle/>
          <a:p>
            <a:r>
              <a:rPr lang="hr-HR"/>
              <a:t>Osobna zadužnica i/ili solemniziran ugovor</a:t>
            </a:r>
            <a:endParaRPr lang="en-GB"/>
          </a:p>
        </p:txBody>
      </p:sp>
      <p:sp>
        <p:nvSpPr>
          <p:cNvPr id="6" name="TextBox 5">
            <a:extLst>
              <a:ext uri="{FF2B5EF4-FFF2-40B4-BE49-F238E27FC236}">
                <a16:creationId xmlns:a16="http://schemas.microsoft.com/office/drawing/2014/main" id="{1A82A1DA-2318-005E-FFE7-2E572BFA986B}"/>
              </a:ext>
            </a:extLst>
          </p:cNvPr>
          <p:cNvSpPr txBox="1"/>
          <p:nvPr/>
        </p:nvSpPr>
        <p:spPr>
          <a:xfrm>
            <a:off x="5019869" y="6080922"/>
            <a:ext cx="1709231" cy="261610"/>
          </a:xfrm>
          <a:prstGeom prst="rect">
            <a:avLst/>
          </a:prstGeom>
          <a:noFill/>
        </p:spPr>
        <p:txBody>
          <a:bodyPr wrap="square" rtlCol="0">
            <a:spAutoFit/>
          </a:bodyPr>
          <a:lstStyle/>
          <a:p>
            <a:r>
              <a:rPr lang="hr-HR" sz="1100"/>
              <a:t>N = 1.129</a:t>
            </a:r>
          </a:p>
        </p:txBody>
      </p:sp>
      <p:graphicFrame>
        <p:nvGraphicFramePr>
          <p:cNvPr id="3" name="Chart 2">
            <a:extLst>
              <a:ext uri="{FF2B5EF4-FFF2-40B4-BE49-F238E27FC236}">
                <a16:creationId xmlns:a16="http://schemas.microsoft.com/office/drawing/2014/main" id="{012707D7-1C11-BCF7-EAE9-9D5E6414ACDE}"/>
              </a:ext>
            </a:extLst>
          </p:cNvPr>
          <p:cNvGraphicFramePr>
            <a:graphicFrameLocks/>
          </p:cNvGraphicFramePr>
          <p:nvPr>
            <p:extLst>
              <p:ext uri="{D42A27DB-BD31-4B8C-83A1-F6EECF244321}">
                <p14:modId xmlns:p14="http://schemas.microsoft.com/office/powerpoint/2010/main" val="1102245847"/>
              </p:ext>
            </p:extLst>
          </p:nvPr>
        </p:nvGraphicFramePr>
        <p:xfrm>
          <a:off x="-466531" y="2386383"/>
          <a:ext cx="5309118" cy="333102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a16="http://schemas.microsoft.com/office/drawing/2014/main" id="{8C5192EF-AC17-D4CC-874C-FDEC37D752B3}"/>
              </a:ext>
            </a:extLst>
          </p:cNvPr>
          <p:cNvGraphicFramePr>
            <a:graphicFrameLocks/>
          </p:cNvGraphicFramePr>
          <p:nvPr>
            <p:extLst>
              <p:ext uri="{D42A27DB-BD31-4B8C-83A1-F6EECF244321}">
                <p14:modId xmlns:p14="http://schemas.microsoft.com/office/powerpoint/2010/main" val="3684298068"/>
              </p:ext>
            </p:extLst>
          </p:nvPr>
        </p:nvGraphicFramePr>
        <p:xfrm>
          <a:off x="5215813" y="2479689"/>
          <a:ext cx="5822302" cy="33310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76973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7E6E93-BF38-400D-F080-A09BACA7079A}"/>
              </a:ext>
            </a:extLst>
          </p:cNvPr>
          <p:cNvSpPr>
            <a:spLocks noGrp="1"/>
          </p:cNvSpPr>
          <p:nvPr>
            <p:ph type="title"/>
          </p:nvPr>
        </p:nvSpPr>
        <p:spPr/>
        <p:txBody>
          <a:bodyPr/>
          <a:lstStyle/>
          <a:p>
            <a:pPr algn="r"/>
            <a:r>
              <a:rPr lang="hr-HR"/>
              <a:t>Uža specijalizacija</a:t>
            </a:r>
            <a:endParaRPr lang="en-GB"/>
          </a:p>
        </p:txBody>
      </p:sp>
    </p:spTree>
    <p:extLst>
      <p:ext uri="{BB962C8B-B14F-4D97-AF65-F5344CB8AC3E}">
        <p14:creationId xmlns:p14="http://schemas.microsoft.com/office/powerpoint/2010/main" val="2084873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FE681-12C2-7B8E-A46A-E6B508F24144}"/>
              </a:ext>
            </a:extLst>
          </p:cNvPr>
          <p:cNvSpPr>
            <a:spLocks noGrp="1"/>
          </p:cNvSpPr>
          <p:nvPr>
            <p:ph type="title"/>
          </p:nvPr>
        </p:nvSpPr>
        <p:spPr>
          <a:xfrm>
            <a:off x="290038" y="282909"/>
            <a:ext cx="9940903" cy="1320800"/>
          </a:xfrm>
        </p:spPr>
        <p:txBody>
          <a:bodyPr/>
          <a:lstStyle/>
          <a:p>
            <a:r>
              <a:rPr lang="hr-HR"/>
              <a:t>Mjeseci obveznog rada - uža specijalizacija</a:t>
            </a:r>
            <a:endParaRPr lang="en-GB"/>
          </a:p>
        </p:txBody>
      </p:sp>
      <p:sp>
        <p:nvSpPr>
          <p:cNvPr id="8" name="TextBox 7">
            <a:extLst>
              <a:ext uri="{FF2B5EF4-FFF2-40B4-BE49-F238E27FC236}">
                <a16:creationId xmlns:a16="http://schemas.microsoft.com/office/drawing/2014/main" id="{F59943A5-CB96-4D2F-A28B-C2C804FBD871}"/>
              </a:ext>
            </a:extLst>
          </p:cNvPr>
          <p:cNvSpPr txBox="1"/>
          <p:nvPr/>
        </p:nvSpPr>
        <p:spPr>
          <a:xfrm>
            <a:off x="6324600" y="2032334"/>
            <a:ext cx="3334830" cy="523220"/>
          </a:xfrm>
          <a:prstGeom prst="rect">
            <a:avLst/>
          </a:prstGeom>
          <a:noFill/>
        </p:spPr>
        <p:txBody>
          <a:bodyPr wrap="square" rtlCol="0">
            <a:spAutoFit/>
          </a:bodyPr>
          <a:lstStyle/>
          <a:p>
            <a:r>
              <a:rPr lang="hr-HR" sz="1400"/>
              <a:t>N = 43</a:t>
            </a:r>
          </a:p>
          <a:p>
            <a:r>
              <a:rPr lang="hr-HR" sz="1400"/>
              <a:t>samo uža specijalizacija</a:t>
            </a:r>
            <a:endParaRPr lang="en-GB" sz="1400"/>
          </a:p>
        </p:txBody>
      </p:sp>
      <p:graphicFrame>
        <p:nvGraphicFramePr>
          <p:cNvPr id="9" name="Chart 8">
            <a:extLst>
              <a:ext uri="{FF2B5EF4-FFF2-40B4-BE49-F238E27FC236}">
                <a16:creationId xmlns:a16="http://schemas.microsoft.com/office/drawing/2014/main" id="{51133A45-27BD-2BC6-689B-FB012F1A3A88}"/>
              </a:ext>
            </a:extLst>
          </p:cNvPr>
          <p:cNvGraphicFramePr>
            <a:graphicFrameLocks/>
          </p:cNvGraphicFramePr>
          <p:nvPr>
            <p:extLst>
              <p:ext uri="{D42A27DB-BD31-4B8C-83A1-F6EECF244321}">
                <p14:modId xmlns:p14="http://schemas.microsoft.com/office/powerpoint/2010/main" val="2500800571"/>
              </p:ext>
            </p:extLst>
          </p:nvPr>
        </p:nvGraphicFramePr>
        <p:xfrm>
          <a:off x="204312" y="1876425"/>
          <a:ext cx="6291737" cy="42957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75587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FE681-12C2-7B8E-A46A-E6B508F24144}"/>
              </a:ext>
            </a:extLst>
          </p:cNvPr>
          <p:cNvSpPr>
            <a:spLocks noGrp="1"/>
          </p:cNvSpPr>
          <p:nvPr>
            <p:ph type="title"/>
          </p:nvPr>
        </p:nvSpPr>
        <p:spPr>
          <a:xfrm>
            <a:off x="0" y="440558"/>
            <a:ext cx="9940903" cy="1320800"/>
          </a:xfrm>
        </p:spPr>
        <p:txBody>
          <a:bodyPr/>
          <a:lstStyle/>
          <a:p>
            <a:r>
              <a:rPr lang="hr-HR"/>
              <a:t>Osobna zadužnica i solemnizacija ugovora </a:t>
            </a:r>
            <a:br>
              <a:rPr lang="hr-HR"/>
            </a:br>
            <a:r>
              <a:rPr lang="hr-HR"/>
              <a:t>uža specijalizacija</a:t>
            </a:r>
            <a:endParaRPr lang="en-GB"/>
          </a:p>
        </p:txBody>
      </p:sp>
      <p:sp>
        <p:nvSpPr>
          <p:cNvPr id="6" name="TextBox 5">
            <a:extLst>
              <a:ext uri="{FF2B5EF4-FFF2-40B4-BE49-F238E27FC236}">
                <a16:creationId xmlns:a16="http://schemas.microsoft.com/office/drawing/2014/main" id="{1A82A1DA-2318-005E-FFE7-2E572BFA986B}"/>
              </a:ext>
            </a:extLst>
          </p:cNvPr>
          <p:cNvSpPr txBox="1"/>
          <p:nvPr/>
        </p:nvSpPr>
        <p:spPr>
          <a:xfrm>
            <a:off x="4697098" y="6155832"/>
            <a:ext cx="2418077" cy="523220"/>
          </a:xfrm>
          <a:prstGeom prst="rect">
            <a:avLst/>
          </a:prstGeom>
          <a:noFill/>
        </p:spPr>
        <p:txBody>
          <a:bodyPr wrap="square" rtlCol="0">
            <a:spAutoFit/>
          </a:bodyPr>
          <a:lstStyle/>
          <a:p>
            <a:pPr algn="ctr"/>
            <a:r>
              <a:rPr lang="hr-HR" sz="1400"/>
              <a:t>N = 43</a:t>
            </a:r>
          </a:p>
          <a:p>
            <a:pPr algn="ctr"/>
            <a:r>
              <a:rPr lang="hr-HR" sz="1400"/>
              <a:t>uža specijalizacija</a:t>
            </a:r>
            <a:endParaRPr lang="en-GB" sz="1400"/>
          </a:p>
        </p:txBody>
      </p:sp>
      <p:graphicFrame>
        <p:nvGraphicFramePr>
          <p:cNvPr id="4" name="Chart 3">
            <a:extLst>
              <a:ext uri="{FF2B5EF4-FFF2-40B4-BE49-F238E27FC236}">
                <a16:creationId xmlns:a16="http://schemas.microsoft.com/office/drawing/2014/main" id="{506A38CC-23AF-7B41-BB16-B53B120CD68B}"/>
              </a:ext>
            </a:extLst>
          </p:cNvPr>
          <p:cNvGraphicFramePr>
            <a:graphicFrameLocks/>
          </p:cNvGraphicFramePr>
          <p:nvPr>
            <p:extLst>
              <p:ext uri="{D42A27DB-BD31-4B8C-83A1-F6EECF244321}">
                <p14:modId xmlns:p14="http://schemas.microsoft.com/office/powerpoint/2010/main" val="692879825"/>
              </p:ext>
            </p:extLst>
          </p:nvPr>
        </p:nvGraphicFramePr>
        <p:xfrm>
          <a:off x="-388776" y="2360645"/>
          <a:ext cx="5940490" cy="40567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AAD16F78-FECD-CD2D-C67D-D4702B2B5BBC}"/>
              </a:ext>
            </a:extLst>
          </p:cNvPr>
          <p:cNvGraphicFramePr>
            <a:graphicFrameLocks/>
          </p:cNvGraphicFramePr>
          <p:nvPr>
            <p:extLst>
              <p:ext uri="{D42A27DB-BD31-4B8C-83A1-F6EECF244321}">
                <p14:modId xmlns:p14="http://schemas.microsoft.com/office/powerpoint/2010/main" val="1374921781"/>
              </p:ext>
            </p:extLst>
          </p:nvPr>
        </p:nvGraphicFramePr>
        <p:xfrm>
          <a:off x="5372736" y="2360645"/>
          <a:ext cx="5787745" cy="38432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82672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14BD4-7E19-1707-9337-477D06575468}"/>
              </a:ext>
            </a:extLst>
          </p:cNvPr>
          <p:cNvSpPr>
            <a:spLocks noGrp="1"/>
          </p:cNvSpPr>
          <p:nvPr>
            <p:ph type="title"/>
          </p:nvPr>
        </p:nvSpPr>
        <p:spPr/>
        <p:txBody>
          <a:bodyPr/>
          <a:lstStyle/>
          <a:p>
            <a:r>
              <a:rPr lang="hr-HR"/>
              <a:t>O anketi</a:t>
            </a:r>
            <a:endParaRPr lang="en-GB"/>
          </a:p>
        </p:txBody>
      </p:sp>
      <p:sp>
        <p:nvSpPr>
          <p:cNvPr id="3" name="Content Placeholder 2">
            <a:extLst>
              <a:ext uri="{FF2B5EF4-FFF2-40B4-BE49-F238E27FC236}">
                <a16:creationId xmlns:a16="http://schemas.microsoft.com/office/drawing/2014/main" id="{E9723B98-1FF9-288C-5756-70108A204710}"/>
              </a:ext>
            </a:extLst>
          </p:cNvPr>
          <p:cNvSpPr>
            <a:spLocks noGrp="1"/>
          </p:cNvSpPr>
          <p:nvPr>
            <p:ph idx="1"/>
          </p:nvPr>
        </p:nvSpPr>
        <p:spPr/>
        <p:txBody>
          <a:bodyPr>
            <a:normAutofit/>
          </a:bodyPr>
          <a:lstStyle/>
          <a:p>
            <a:r>
              <a:rPr lang="hr-HR"/>
              <a:t>Anketa je provedena od srpnja do kraja rujna 2023. </a:t>
            </a:r>
          </a:p>
          <a:p>
            <a:r>
              <a:rPr lang="hr-HR"/>
              <a:t>Poslana je na sve članove HUBOL-a, dostupna je bila u FB grupi Specijalizanti</a:t>
            </a:r>
          </a:p>
          <a:p>
            <a:r>
              <a:rPr lang="hr-HR"/>
              <a:t>U anketi je sudjelovalo </a:t>
            </a:r>
            <a:r>
              <a:rPr lang="hr-HR" b="1"/>
              <a:t>1.129 liječnika s još uvijek važećom ugovornom obvezom </a:t>
            </a:r>
            <a:r>
              <a:rPr lang="hr-HR"/>
              <a:t>rada kod poslodavca nakon završetka specijalizacije</a:t>
            </a:r>
          </a:p>
          <a:p>
            <a:endParaRPr lang="hr-HR"/>
          </a:p>
          <a:p>
            <a:endParaRPr lang="hr-HR"/>
          </a:p>
          <a:p>
            <a:endParaRPr lang="en-GB"/>
          </a:p>
        </p:txBody>
      </p:sp>
    </p:spTree>
    <p:extLst>
      <p:ext uri="{BB962C8B-B14F-4D97-AF65-F5344CB8AC3E}">
        <p14:creationId xmlns:p14="http://schemas.microsoft.com/office/powerpoint/2010/main" val="1716840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41CE4-D98A-5527-4992-8AA38182F112}"/>
              </a:ext>
            </a:extLst>
          </p:cNvPr>
          <p:cNvSpPr>
            <a:spLocks noGrp="1"/>
          </p:cNvSpPr>
          <p:nvPr>
            <p:ph type="title"/>
          </p:nvPr>
        </p:nvSpPr>
        <p:spPr/>
        <p:txBody>
          <a:bodyPr/>
          <a:lstStyle/>
          <a:p>
            <a:r>
              <a:rPr lang="hr-HR"/>
              <a:t>Status i spol – važeća ugovorna obveza</a:t>
            </a:r>
            <a:endParaRPr lang="en-GB"/>
          </a:p>
        </p:txBody>
      </p:sp>
      <p:sp>
        <p:nvSpPr>
          <p:cNvPr id="6" name="TextBox 5">
            <a:extLst>
              <a:ext uri="{FF2B5EF4-FFF2-40B4-BE49-F238E27FC236}">
                <a16:creationId xmlns:a16="http://schemas.microsoft.com/office/drawing/2014/main" id="{66BA6FEE-1837-8C79-1B15-0FB44A72632A}"/>
              </a:ext>
            </a:extLst>
          </p:cNvPr>
          <p:cNvSpPr txBox="1"/>
          <p:nvPr/>
        </p:nvSpPr>
        <p:spPr>
          <a:xfrm>
            <a:off x="5264674" y="2266102"/>
            <a:ext cx="1175658" cy="307777"/>
          </a:xfrm>
          <a:prstGeom prst="rect">
            <a:avLst/>
          </a:prstGeom>
          <a:noFill/>
        </p:spPr>
        <p:txBody>
          <a:bodyPr wrap="square" rtlCol="0">
            <a:spAutoFit/>
          </a:bodyPr>
          <a:lstStyle/>
          <a:p>
            <a:r>
              <a:rPr lang="hr-HR" sz="1400"/>
              <a:t>N = 1.129</a:t>
            </a:r>
            <a:endParaRPr lang="en-GB" sz="1400"/>
          </a:p>
        </p:txBody>
      </p:sp>
      <p:graphicFrame>
        <p:nvGraphicFramePr>
          <p:cNvPr id="5" name="Chart 4">
            <a:extLst>
              <a:ext uri="{FF2B5EF4-FFF2-40B4-BE49-F238E27FC236}">
                <a16:creationId xmlns:a16="http://schemas.microsoft.com/office/drawing/2014/main" id="{B92D965B-400A-A967-7A64-1085AC3E9D72}"/>
              </a:ext>
            </a:extLst>
          </p:cNvPr>
          <p:cNvGraphicFramePr>
            <a:graphicFrameLocks/>
          </p:cNvGraphicFramePr>
          <p:nvPr>
            <p:extLst>
              <p:ext uri="{D42A27DB-BD31-4B8C-83A1-F6EECF244321}">
                <p14:modId xmlns:p14="http://schemas.microsoft.com/office/powerpoint/2010/main" val="47718438"/>
              </p:ext>
            </p:extLst>
          </p:nvPr>
        </p:nvGraphicFramePr>
        <p:xfrm>
          <a:off x="78658" y="2443083"/>
          <a:ext cx="5673012" cy="40434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CD3733E1-64CF-6151-A14D-CAC46359A647}"/>
              </a:ext>
            </a:extLst>
          </p:cNvPr>
          <p:cNvGraphicFramePr>
            <a:graphicFrameLocks/>
          </p:cNvGraphicFramePr>
          <p:nvPr>
            <p:extLst>
              <p:ext uri="{D42A27DB-BD31-4B8C-83A1-F6EECF244321}">
                <p14:modId xmlns:p14="http://schemas.microsoft.com/office/powerpoint/2010/main" val="2949298822"/>
              </p:ext>
            </p:extLst>
          </p:nvPr>
        </p:nvGraphicFramePr>
        <p:xfrm>
          <a:off x="5410650" y="2354593"/>
          <a:ext cx="6060484" cy="40434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2119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14BD4-7E19-1707-9337-477D06575468}"/>
              </a:ext>
            </a:extLst>
          </p:cNvPr>
          <p:cNvSpPr>
            <a:spLocks noGrp="1"/>
          </p:cNvSpPr>
          <p:nvPr>
            <p:ph type="title"/>
          </p:nvPr>
        </p:nvSpPr>
        <p:spPr/>
        <p:txBody>
          <a:bodyPr/>
          <a:lstStyle/>
          <a:p>
            <a:r>
              <a:rPr lang="hr-HR"/>
              <a:t>Zaključci</a:t>
            </a:r>
            <a:endParaRPr lang="en-GB"/>
          </a:p>
        </p:txBody>
      </p:sp>
      <p:sp>
        <p:nvSpPr>
          <p:cNvPr id="3" name="Content Placeholder 2">
            <a:extLst>
              <a:ext uri="{FF2B5EF4-FFF2-40B4-BE49-F238E27FC236}">
                <a16:creationId xmlns:a16="http://schemas.microsoft.com/office/drawing/2014/main" id="{E9723B98-1FF9-288C-5756-70108A204710}"/>
              </a:ext>
            </a:extLst>
          </p:cNvPr>
          <p:cNvSpPr>
            <a:spLocks noGrp="1"/>
          </p:cNvSpPr>
          <p:nvPr>
            <p:ph idx="1"/>
          </p:nvPr>
        </p:nvSpPr>
        <p:spPr/>
        <p:txBody>
          <a:bodyPr/>
          <a:lstStyle/>
          <a:p>
            <a:endParaRPr lang="hr-HR"/>
          </a:p>
          <a:p>
            <a:endParaRPr lang="hr-HR"/>
          </a:p>
          <a:p>
            <a:endParaRPr lang="en-GB"/>
          </a:p>
        </p:txBody>
      </p:sp>
      <p:sp>
        <p:nvSpPr>
          <p:cNvPr id="7" name="Content Placeholder 2">
            <a:extLst>
              <a:ext uri="{FF2B5EF4-FFF2-40B4-BE49-F238E27FC236}">
                <a16:creationId xmlns:a16="http://schemas.microsoft.com/office/drawing/2014/main" id="{E1A9C6D4-D91B-93CD-A993-39B50418CD65}"/>
              </a:ext>
            </a:extLst>
          </p:cNvPr>
          <p:cNvSpPr txBox="1">
            <a:spLocks/>
          </p:cNvSpPr>
          <p:nvPr/>
        </p:nvSpPr>
        <p:spPr>
          <a:xfrm>
            <a:off x="838200" y="1743076"/>
            <a:ext cx="9428691" cy="413279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hr-HR" sz="1600"/>
              <a:t>Procjena je da ukupno 6.000 liječnika ima važeću neku vrstu ugovorne obveze rada kod poslodavca nakon završetka specijalizacije</a:t>
            </a:r>
          </a:p>
          <a:p>
            <a:r>
              <a:rPr lang="hr-HR" sz="1600"/>
              <a:t>26 % (oko 1.500) liječnika s ugovornom obvezom ima osobnu zadužnicu i/ili solemniziran ugovor kod javnog bilježnika – izloženi su riziku ovrhe nad novcem ili nekretninom, bez sudskog procesa</a:t>
            </a:r>
          </a:p>
          <a:p>
            <a:r>
              <a:rPr lang="hr-HR" sz="1600"/>
              <a:t>Riziku od ovrhe najizloženiji su liječnici u domovima zdravlja i općim bolnicama. Naime, 35 % odnosno 32 % od ukupnog broja liječnika s ugovornom obvezom u tim ustanovama ima potpisanu osobnu zadužnicu i/ili solemniziran ugovor</a:t>
            </a:r>
            <a:endParaRPr lang="en-GB" sz="1600"/>
          </a:p>
          <a:p>
            <a:r>
              <a:rPr lang="hr-HR" sz="1600"/>
              <a:t>89 % liječnika s ugovornom obvezom ima robovlasnički ugovor (ili vraćanje bruto plaća, božićnica, regresa i sl ili vraćanje umnoška proračunske osnovice)</a:t>
            </a:r>
          </a:p>
          <a:p>
            <a:r>
              <a:rPr lang="hr-HR" sz="1600"/>
              <a:t>Svaki treći liječnik (31 %) s ugovornom obvezom mora vraćati bruto plaće, a svaki drugi liječnik tzv. proračunsku osnovicu (56 %) što je protuustavno (odluka Ustavnog suda). </a:t>
            </a:r>
          </a:p>
          <a:p>
            <a:r>
              <a:rPr lang="hr-HR" sz="1600"/>
              <a:t>2 % liječnika s ugovornom obvezom mora vraćati duple bruto plaće.</a:t>
            </a:r>
          </a:p>
        </p:txBody>
      </p:sp>
      <p:sp>
        <p:nvSpPr>
          <p:cNvPr id="4" name="TextBox 3">
            <a:extLst>
              <a:ext uri="{FF2B5EF4-FFF2-40B4-BE49-F238E27FC236}">
                <a16:creationId xmlns:a16="http://schemas.microsoft.com/office/drawing/2014/main" id="{C5664BF1-1E6A-0899-2148-D777869D9DD7}"/>
              </a:ext>
            </a:extLst>
          </p:cNvPr>
          <p:cNvSpPr txBox="1"/>
          <p:nvPr/>
        </p:nvSpPr>
        <p:spPr>
          <a:xfrm>
            <a:off x="370772" y="6099601"/>
            <a:ext cx="11118495" cy="830997"/>
          </a:xfrm>
          <a:prstGeom prst="rect">
            <a:avLst/>
          </a:prstGeom>
          <a:noFill/>
        </p:spPr>
        <p:txBody>
          <a:bodyPr wrap="square" rtlCol="0">
            <a:spAutoFit/>
          </a:bodyPr>
          <a:lstStyle/>
          <a:p>
            <a:r>
              <a:rPr lang="hr-HR" sz="1600" baseline="30000">
                <a:effectLst/>
                <a:latin typeface="Calibri" panose="020F0502020204030204" pitchFamily="34" charset="0"/>
                <a:ea typeface="Calibri" panose="020F0502020204030204" pitchFamily="34" charset="0"/>
                <a:cs typeface="Calibri" panose="020F0502020204030204" pitchFamily="34" charset="0"/>
              </a:rPr>
              <a:t>Digitalni atlas HLK-a </a:t>
            </a:r>
            <a:r>
              <a:rPr lang="hr-HR" sz="1600" u="sng" baseline="3000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www.hlk.hr</a:t>
            </a:r>
            <a:r>
              <a:rPr lang="hr-HR" sz="1600" baseline="30000">
                <a:effectLst/>
                <a:latin typeface="Calibri" panose="020F0502020204030204" pitchFamily="34" charset="0"/>
                <a:ea typeface="Calibri" panose="020F0502020204030204" pitchFamily="34" charset="0"/>
                <a:cs typeface="Calibri" panose="020F0502020204030204" pitchFamily="34" charset="0"/>
              </a:rPr>
              <a:t>: U Hrvatskoj je u studenome 2023. bilo 3.271 specijalizanata (svi imaju ugovornu obvezu) i oko 2.700 specijalista s ugovornom obvezom. </a:t>
            </a:r>
            <a:br>
              <a:rPr lang="hr-HR" sz="1600" baseline="30000">
                <a:effectLst/>
                <a:latin typeface="Calibri" panose="020F0502020204030204" pitchFamily="34" charset="0"/>
                <a:ea typeface="Calibri" panose="020F0502020204030204" pitchFamily="34" charset="0"/>
                <a:cs typeface="Calibri" panose="020F0502020204030204" pitchFamily="34" charset="0"/>
              </a:rPr>
            </a:br>
            <a:r>
              <a:rPr lang="hr-HR" sz="1600" baseline="30000">
                <a:effectLst/>
                <a:latin typeface="Calibri" panose="020F0502020204030204" pitchFamily="34" charset="0"/>
                <a:ea typeface="Calibri" panose="020F0502020204030204" pitchFamily="34" charset="0"/>
                <a:cs typeface="Calibri" panose="020F0502020204030204" pitchFamily="34" charset="0"/>
              </a:rPr>
              <a:t>Prosječno godišnje specijalizaciju je u razdoblju 2018. – 2022. završavalo 455 liječnika koje ugovori obvezuju na rad za poslodavca u sljedećih 5 godina. S obzirom da su dvije trećine svih liječnika žene od kojih mnoge koriste rodiljni dopust (to razdoblje moraju dodatno odraditi) to dodatno produžuje razdoblje obveznog rada tj. povećava broj specijalista koji još uvijek imaju takvu ugovornu obvezu. Stoga je broj  specijalista u procjeni zaokružen na 2.700. </a:t>
            </a:r>
            <a:endParaRPr lang="en-GB" sz="160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50886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7E6E93-BF38-400D-F080-A09BACA7079A}"/>
              </a:ext>
            </a:extLst>
          </p:cNvPr>
          <p:cNvSpPr>
            <a:spLocks noGrp="1"/>
          </p:cNvSpPr>
          <p:nvPr>
            <p:ph type="title"/>
          </p:nvPr>
        </p:nvSpPr>
        <p:spPr/>
        <p:txBody>
          <a:bodyPr/>
          <a:lstStyle/>
          <a:p>
            <a:pPr algn="r"/>
            <a:r>
              <a:rPr lang="hr-HR"/>
              <a:t>Rezultati</a:t>
            </a:r>
            <a:endParaRPr lang="en-GB"/>
          </a:p>
        </p:txBody>
      </p:sp>
    </p:spTree>
    <p:extLst>
      <p:ext uri="{BB962C8B-B14F-4D97-AF65-F5344CB8AC3E}">
        <p14:creationId xmlns:p14="http://schemas.microsoft.com/office/powerpoint/2010/main" val="519324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72584-225E-F95A-9CBB-1A4BCC2EE7D2}"/>
              </a:ext>
            </a:extLst>
          </p:cNvPr>
          <p:cNvSpPr>
            <a:spLocks noGrp="1"/>
          </p:cNvSpPr>
          <p:nvPr>
            <p:ph type="title"/>
          </p:nvPr>
        </p:nvSpPr>
        <p:spPr>
          <a:xfrm>
            <a:off x="677332" y="115078"/>
            <a:ext cx="9054495" cy="1320800"/>
          </a:xfrm>
        </p:spPr>
        <p:txBody>
          <a:bodyPr/>
          <a:lstStyle/>
          <a:p>
            <a:r>
              <a:rPr lang="hr-HR"/>
              <a:t>Poslodavac</a:t>
            </a:r>
            <a:endParaRPr lang="en-GB"/>
          </a:p>
        </p:txBody>
      </p:sp>
      <p:sp>
        <p:nvSpPr>
          <p:cNvPr id="5" name="TextBox 4">
            <a:extLst>
              <a:ext uri="{FF2B5EF4-FFF2-40B4-BE49-F238E27FC236}">
                <a16:creationId xmlns:a16="http://schemas.microsoft.com/office/drawing/2014/main" id="{D95BF722-E522-1D1B-3CE9-AB75C8C86D0A}"/>
              </a:ext>
            </a:extLst>
          </p:cNvPr>
          <p:cNvSpPr txBox="1"/>
          <p:nvPr/>
        </p:nvSpPr>
        <p:spPr>
          <a:xfrm>
            <a:off x="5051446" y="6435145"/>
            <a:ext cx="2230645" cy="307777"/>
          </a:xfrm>
          <a:prstGeom prst="rect">
            <a:avLst/>
          </a:prstGeom>
          <a:noFill/>
        </p:spPr>
        <p:txBody>
          <a:bodyPr wrap="square" rtlCol="0">
            <a:spAutoFit/>
          </a:bodyPr>
          <a:lstStyle/>
          <a:p>
            <a:r>
              <a:rPr lang="hr-HR" sz="1400"/>
              <a:t>N = 1.129</a:t>
            </a:r>
          </a:p>
        </p:txBody>
      </p:sp>
      <p:graphicFrame>
        <p:nvGraphicFramePr>
          <p:cNvPr id="4" name="Chart 3">
            <a:extLst>
              <a:ext uri="{FF2B5EF4-FFF2-40B4-BE49-F238E27FC236}">
                <a16:creationId xmlns:a16="http://schemas.microsoft.com/office/drawing/2014/main" id="{7C04E2C6-70A6-CDD3-2E8D-C7DBB30D620A}"/>
              </a:ext>
            </a:extLst>
          </p:cNvPr>
          <p:cNvGraphicFramePr>
            <a:graphicFrameLocks/>
          </p:cNvGraphicFramePr>
          <p:nvPr>
            <p:extLst>
              <p:ext uri="{D42A27DB-BD31-4B8C-83A1-F6EECF244321}">
                <p14:modId xmlns:p14="http://schemas.microsoft.com/office/powerpoint/2010/main" val="623168792"/>
              </p:ext>
            </p:extLst>
          </p:nvPr>
        </p:nvGraphicFramePr>
        <p:xfrm>
          <a:off x="5693356" y="1951787"/>
          <a:ext cx="5266269" cy="448335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B60B12E0-2450-7F88-2CAB-A624D14737C6}"/>
              </a:ext>
            </a:extLst>
          </p:cNvPr>
          <p:cNvGraphicFramePr>
            <a:graphicFrameLocks/>
          </p:cNvGraphicFramePr>
          <p:nvPr>
            <p:extLst>
              <p:ext uri="{D42A27DB-BD31-4B8C-83A1-F6EECF244321}">
                <p14:modId xmlns:p14="http://schemas.microsoft.com/office/powerpoint/2010/main" val="8203930"/>
              </p:ext>
            </p:extLst>
          </p:nvPr>
        </p:nvGraphicFramePr>
        <p:xfrm>
          <a:off x="-58016" y="1944145"/>
          <a:ext cx="5430417" cy="40997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32378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899DF-C073-DFDA-15DE-2630685B5B5B}"/>
              </a:ext>
            </a:extLst>
          </p:cNvPr>
          <p:cNvSpPr>
            <a:spLocks noGrp="1"/>
          </p:cNvSpPr>
          <p:nvPr>
            <p:ph type="title"/>
          </p:nvPr>
        </p:nvSpPr>
        <p:spPr/>
        <p:txBody>
          <a:bodyPr>
            <a:normAutofit/>
          </a:bodyPr>
          <a:lstStyle/>
          <a:p>
            <a:r>
              <a:rPr lang="hr-HR"/>
              <a:t>Poslodavac KBC, KB ili klinika</a:t>
            </a:r>
            <a:endParaRPr lang="en-GB"/>
          </a:p>
        </p:txBody>
      </p:sp>
      <p:sp>
        <p:nvSpPr>
          <p:cNvPr id="5" name="TextBox 4">
            <a:extLst>
              <a:ext uri="{FF2B5EF4-FFF2-40B4-BE49-F238E27FC236}">
                <a16:creationId xmlns:a16="http://schemas.microsoft.com/office/drawing/2014/main" id="{3472BD4C-8E9D-7123-67E5-6CDCB4810F9D}"/>
              </a:ext>
            </a:extLst>
          </p:cNvPr>
          <p:cNvSpPr txBox="1"/>
          <p:nvPr/>
        </p:nvSpPr>
        <p:spPr>
          <a:xfrm>
            <a:off x="8863452" y="2256111"/>
            <a:ext cx="1512187" cy="307777"/>
          </a:xfrm>
          <a:prstGeom prst="rect">
            <a:avLst/>
          </a:prstGeom>
          <a:noFill/>
        </p:spPr>
        <p:txBody>
          <a:bodyPr wrap="square" rtlCol="0">
            <a:spAutoFit/>
          </a:bodyPr>
          <a:lstStyle/>
          <a:p>
            <a:r>
              <a:rPr lang="hr-HR" sz="1400"/>
              <a:t>N = 327</a:t>
            </a:r>
            <a:endParaRPr lang="en-GB" sz="1400"/>
          </a:p>
        </p:txBody>
      </p:sp>
      <p:graphicFrame>
        <p:nvGraphicFramePr>
          <p:cNvPr id="3" name="Chart 2">
            <a:extLst>
              <a:ext uri="{FF2B5EF4-FFF2-40B4-BE49-F238E27FC236}">
                <a16:creationId xmlns:a16="http://schemas.microsoft.com/office/drawing/2014/main" id="{F4E49968-5F86-F3D7-324E-EABE5915799E}"/>
              </a:ext>
            </a:extLst>
          </p:cNvPr>
          <p:cNvGraphicFramePr>
            <a:graphicFrameLocks/>
          </p:cNvGraphicFramePr>
          <p:nvPr>
            <p:extLst>
              <p:ext uri="{D42A27DB-BD31-4B8C-83A1-F6EECF244321}">
                <p14:modId xmlns:p14="http://schemas.microsoft.com/office/powerpoint/2010/main" val="2535665901"/>
              </p:ext>
            </p:extLst>
          </p:nvPr>
        </p:nvGraphicFramePr>
        <p:xfrm>
          <a:off x="180391" y="1604865"/>
          <a:ext cx="7452049" cy="42039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8665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0E100-F7F5-C009-48A0-8A39C1C25645}"/>
              </a:ext>
            </a:extLst>
          </p:cNvPr>
          <p:cNvSpPr>
            <a:spLocks noGrp="1"/>
          </p:cNvSpPr>
          <p:nvPr>
            <p:ph type="title"/>
          </p:nvPr>
        </p:nvSpPr>
        <p:spPr/>
        <p:txBody>
          <a:bodyPr>
            <a:normAutofit/>
          </a:bodyPr>
          <a:lstStyle/>
          <a:p>
            <a:r>
              <a:rPr lang="hr-HR"/>
              <a:t>Poslodavac opća/županijska bolnica </a:t>
            </a:r>
            <a:endParaRPr lang="en-GB"/>
          </a:p>
        </p:txBody>
      </p:sp>
      <p:sp>
        <p:nvSpPr>
          <p:cNvPr id="5" name="TextBox 4">
            <a:extLst>
              <a:ext uri="{FF2B5EF4-FFF2-40B4-BE49-F238E27FC236}">
                <a16:creationId xmlns:a16="http://schemas.microsoft.com/office/drawing/2014/main" id="{7404A86E-785C-6912-73DA-9F93E5B93762}"/>
              </a:ext>
            </a:extLst>
          </p:cNvPr>
          <p:cNvSpPr txBox="1"/>
          <p:nvPr/>
        </p:nvSpPr>
        <p:spPr>
          <a:xfrm>
            <a:off x="8620858" y="2461384"/>
            <a:ext cx="1465533" cy="523220"/>
          </a:xfrm>
          <a:prstGeom prst="rect">
            <a:avLst/>
          </a:prstGeom>
          <a:noFill/>
        </p:spPr>
        <p:txBody>
          <a:bodyPr wrap="square" rtlCol="0">
            <a:spAutoFit/>
          </a:bodyPr>
          <a:lstStyle/>
          <a:p>
            <a:r>
              <a:rPr lang="hr-HR" sz="1400"/>
              <a:t>N = 494</a:t>
            </a:r>
            <a:br>
              <a:rPr lang="hr-HR" sz="1400"/>
            </a:br>
            <a:endParaRPr lang="en-GB" sz="1400"/>
          </a:p>
        </p:txBody>
      </p:sp>
      <p:graphicFrame>
        <p:nvGraphicFramePr>
          <p:cNvPr id="3" name="Chart 2">
            <a:extLst>
              <a:ext uri="{FF2B5EF4-FFF2-40B4-BE49-F238E27FC236}">
                <a16:creationId xmlns:a16="http://schemas.microsoft.com/office/drawing/2014/main" id="{65C52752-E9EA-7670-2D6A-9C06F9A898AF}"/>
              </a:ext>
            </a:extLst>
          </p:cNvPr>
          <p:cNvGraphicFramePr>
            <a:graphicFrameLocks/>
          </p:cNvGraphicFramePr>
          <p:nvPr>
            <p:extLst>
              <p:ext uri="{D42A27DB-BD31-4B8C-83A1-F6EECF244321}">
                <p14:modId xmlns:p14="http://schemas.microsoft.com/office/powerpoint/2010/main" val="2411627869"/>
              </p:ext>
            </p:extLst>
          </p:nvPr>
        </p:nvGraphicFramePr>
        <p:xfrm>
          <a:off x="774441" y="2084047"/>
          <a:ext cx="7623110" cy="43260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55681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44C8B-5CD5-FF84-F792-01A98F4A7B30}"/>
              </a:ext>
            </a:extLst>
          </p:cNvPr>
          <p:cNvSpPr>
            <a:spLocks noGrp="1"/>
          </p:cNvSpPr>
          <p:nvPr>
            <p:ph type="title"/>
          </p:nvPr>
        </p:nvSpPr>
        <p:spPr/>
        <p:txBody>
          <a:bodyPr/>
          <a:lstStyle/>
          <a:p>
            <a:r>
              <a:rPr lang="hr-HR"/>
              <a:t>Udio specijalizacija</a:t>
            </a:r>
            <a:endParaRPr lang="en-GB"/>
          </a:p>
        </p:txBody>
      </p:sp>
      <p:sp>
        <p:nvSpPr>
          <p:cNvPr id="5" name="TextBox 4">
            <a:extLst>
              <a:ext uri="{FF2B5EF4-FFF2-40B4-BE49-F238E27FC236}">
                <a16:creationId xmlns:a16="http://schemas.microsoft.com/office/drawing/2014/main" id="{0DF39051-8989-4D67-AD84-5C4D81EF6349}"/>
              </a:ext>
            </a:extLst>
          </p:cNvPr>
          <p:cNvSpPr txBox="1"/>
          <p:nvPr/>
        </p:nvSpPr>
        <p:spPr>
          <a:xfrm>
            <a:off x="8363953" y="1622623"/>
            <a:ext cx="1372227" cy="307777"/>
          </a:xfrm>
          <a:prstGeom prst="rect">
            <a:avLst/>
          </a:prstGeom>
          <a:noFill/>
        </p:spPr>
        <p:txBody>
          <a:bodyPr wrap="square" rtlCol="0">
            <a:spAutoFit/>
          </a:bodyPr>
          <a:lstStyle/>
          <a:p>
            <a:r>
              <a:rPr lang="hr-HR" sz="1400"/>
              <a:t>N = 1.129</a:t>
            </a:r>
            <a:endParaRPr lang="en-GB" sz="1400"/>
          </a:p>
        </p:txBody>
      </p:sp>
      <p:graphicFrame>
        <p:nvGraphicFramePr>
          <p:cNvPr id="3" name="Chart 2">
            <a:extLst>
              <a:ext uri="{FF2B5EF4-FFF2-40B4-BE49-F238E27FC236}">
                <a16:creationId xmlns:a16="http://schemas.microsoft.com/office/drawing/2014/main" id="{2142866A-44B6-9223-5A89-B18976F5FB33}"/>
              </a:ext>
            </a:extLst>
          </p:cNvPr>
          <p:cNvGraphicFramePr>
            <a:graphicFrameLocks/>
          </p:cNvGraphicFramePr>
          <p:nvPr>
            <p:extLst>
              <p:ext uri="{D42A27DB-BD31-4B8C-83A1-F6EECF244321}">
                <p14:modId xmlns:p14="http://schemas.microsoft.com/office/powerpoint/2010/main" val="353855830"/>
              </p:ext>
            </p:extLst>
          </p:nvPr>
        </p:nvGraphicFramePr>
        <p:xfrm>
          <a:off x="162755" y="1467367"/>
          <a:ext cx="10035604" cy="53906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21708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AB2E5481-309D-364F-0467-1781E5A14F31}"/>
              </a:ext>
            </a:extLst>
          </p:cNvPr>
          <p:cNvSpPr/>
          <p:nvPr/>
        </p:nvSpPr>
        <p:spPr>
          <a:xfrm>
            <a:off x="438174" y="6533835"/>
            <a:ext cx="10110367" cy="324165"/>
          </a:xfrm>
          <a:prstGeom prst="rect">
            <a:avLst/>
          </a:prstGeom>
          <a:solidFill>
            <a:schemeClr val="tx2">
              <a:lumMod val="40000"/>
              <a:lumOff val="60000"/>
            </a:schemeClr>
          </a:solid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en-GB"/>
          </a:p>
        </p:txBody>
      </p:sp>
      <p:sp>
        <p:nvSpPr>
          <p:cNvPr id="17" name="Slide Number Placeholder 2"/>
          <p:cNvSpPr>
            <a:spLocks noGrp="1"/>
          </p:cNvSpPr>
          <p:nvPr>
            <p:ph type="sldNum" sz="quarter" idx="4"/>
          </p:nvPr>
        </p:nvSpPr>
        <p:spPr>
          <a:xfrm>
            <a:off x="9495996" y="6407835"/>
            <a:ext cx="792088" cy="252000"/>
          </a:xfrm>
        </p:spPr>
        <p:txBody>
          <a:bodyPr/>
          <a:lstStyle/>
          <a:p>
            <a:fld id="{95CC1D26-A9BD-4BDE-BDD9-08EDBAE96860}" type="slidenum">
              <a:rPr lang="en-GB" smtClean="0"/>
              <a:pPr/>
              <a:t>8</a:t>
            </a:fld>
            <a:endParaRPr lang="en-GB" dirty="0"/>
          </a:p>
        </p:txBody>
      </p:sp>
      <p:sp>
        <p:nvSpPr>
          <p:cNvPr id="4" name="TextBox 3">
            <a:extLst>
              <a:ext uri="{FF2B5EF4-FFF2-40B4-BE49-F238E27FC236}">
                <a16:creationId xmlns:a16="http://schemas.microsoft.com/office/drawing/2014/main" id="{D8D58A21-F7F6-7D84-6022-A730C111DCBD}"/>
              </a:ext>
            </a:extLst>
          </p:cNvPr>
          <p:cNvSpPr txBox="1"/>
          <p:nvPr/>
        </p:nvSpPr>
        <p:spPr>
          <a:xfrm>
            <a:off x="755780" y="6016936"/>
            <a:ext cx="1278294" cy="276999"/>
          </a:xfrm>
          <a:prstGeom prst="rect">
            <a:avLst/>
          </a:prstGeom>
          <a:noFill/>
        </p:spPr>
        <p:txBody>
          <a:bodyPr wrap="square" rtlCol="0">
            <a:spAutoFit/>
          </a:bodyPr>
          <a:lstStyle/>
          <a:p>
            <a:pPr algn="ctr"/>
            <a:r>
              <a:rPr lang="hr-HR" sz="1200" b="1">
                <a:solidFill>
                  <a:schemeClr val="bg1"/>
                </a:solidFill>
              </a:rPr>
              <a:t>Radiologija</a:t>
            </a:r>
            <a:endParaRPr lang="en-GB" sz="1200" b="1">
              <a:solidFill>
                <a:schemeClr val="bg1"/>
              </a:solidFill>
            </a:endParaRPr>
          </a:p>
        </p:txBody>
      </p:sp>
      <p:sp>
        <p:nvSpPr>
          <p:cNvPr id="6" name="TextBox 5">
            <a:extLst>
              <a:ext uri="{FF2B5EF4-FFF2-40B4-BE49-F238E27FC236}">
                <a16:creationId xmlns:a16="http://schemas.microsoft.com/office/drawing/2014/main" id="{04050C86-1F39-2DA8-60EA-F5B2BF0151E2}"/>
              </a:ext>
            </a:extLst>
          </p:cNvPr>
          <p:cNvSpPr txBox="1"/>
          <p:nvPr/>
        </p:nvSpPr>
        <p:spPr>
          <a:xfrm>
            <a:off x="668062" y="5675881"/>
            <a:ext cx="1278294" cy="276999"/>
          </a:xfrm>
          <a:prstGeom prst="rect">
            <a:avLst/>
          </a:prstGeom>
          <a:noFill/>
        </p:spPr>
        <p:txBody>
          <a:bodyPr wrap="square" rtlCol="0">
            <a:spAutoFit/>
          </a:bodyPr>
          <a:lstStyle/>
          <a:p>
            <a:pPr algn="ctr"/>
            <a:r>
              <a:rPr lang="hr-HR" sz="1200" b="1">
                <a:solidFill>
                  <a:schemeClr val="bg1"/>
                </a:solidFill>
              </a:rPr>
              <a:t>Pedijatrija</a:t>
            </a:r>
            <a:endParaRPr lang="en-GB" sz="1200" b="1">
              <a:solidFill>
                <a:schemeClr val="bg1"/>
              </a:solidFill>
            </a:endParaRPr>
          </a:p>
        </p:txBody>
      </p:sp>
      <p:sp>
        <p:nvSpPr>
          <p:cNvPr id="7" name="TextBox 6">
            <a:extLst>
              <a:ext uri="{FF2B5EF4-FFF2-40B4-BE49-F238E27FC236}">
                <a16:creationId xmlns:a16="http://schemas.microsoft.com/office/drawing/2014/main" id="{3A428DF2-5A4C-C9D8-5A33-F7ABCBA110D5}"/>
              </a:ext>
            </a:extLst>
          </p:cNvPr>
          <p:cNvSpPr txBox="1"/>
          <p:nvPr/>
        </p:nvSpPr>
        <p:spPr>
          <a:xfrm>
            <a:off x="755780" y="5281212"/>
            <a:ext cx="1278294" cy="276999"/>
          </a:xfrm>
          <a:prstGeom prst="rect">
            <a:avLst/>
          </a:prstGeom>
          <a:noFill/>
        </p:spPr>
        <p:txBody>
          <a:bodyPr wrap="square" rtlCol="0">
            <a:spAutoFit/>
          </a:bodyPr>
          <a:lstStyle/>
          <a:p>
            <a:pPr algn="ctr"/>
            <a:r>
              <a:rPr lang="hr-HR" sz="1200" b="1">
                <a:solidFill>
                  <a:schemeClr val="bg1"/>
                </a:solidFill>
              </a:rPr>
              <a:t>Anesteziologija</a:t>
            </a:r>
            <a:endParaRPr lang="en-GB" sz="1200" b="1">
              <a:solidFill>
                <a:schemeClr val="bg1"/>
              </a:solidFill>
            </a:endParaRPr>
          </a:p>
        </p:txBody>
      </p:sp>
      <p:graphicFrame>
        <p:nvGraphicFramePr>
          <p:cNvPr id="13" name="Chart 12">
            <a:extLst>
              <a:ext uri="{FF2B5EF4-FFF2-40B4-BE49-F238E27FC236}">
                <a16:creationId xmlns:a16="http://schemas.microsoft.com/office/drawing/2014/main" id="{43FD0256-1558-64DB-DF36-AB95E3E4D80B}"/>
              </a:ext>
            </a:extLst>
          </p:cNvPr>
          <p:cNvGraphicFramePr/>
          <p:nvPr>
            <p:extLst>
              <p:ext uri="{D42A27DB-BD31-4B8C-83A1-F6EECF244321}">
                <p14:modId xmlns:p14="http://schemas.microsoft.com/office/powerpoint/2010/main" val="2386616685"/>
              </p:ext>
            </p:extLst>
          </p:nvPr>
        </p:nvGraphicFramePr>
        <p:xfrm>
          <a:off x="76220" y="312633"/>
          <a:ext cx="11004904" cy="6835588"/>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id="{33638D7C-BA56-68D2-59BC-2235F1C41594}"/>
              </a:ext>
            </a:extLst>
          </p:cNvPr>
          <p:cNvSpPr txBox="1"/>
          <p:nvPr/>
        </p:nvSpPr>
        <p:spPr>
          <a:xfrm>
            <a:off x="507765" y="5486175"/>
            <a:ext cx="1278294" cy="276999"/>
          </a:xfrm>
          <a:prstGeom prst="rect">
            <a:avLst/>
          </a:prstGeom>
          <a:noFill/>
        </p:spPr>
        <p:txBody>
          <a:bodyPr wrap="square" rtlCol="0">
            <a:spAutoFit/>
          </a:bodyPr>
          <a:lstStyle/>
          <a:p>
            <a:pPr algn="ctr"/>
            <a:r>
              <a:rPr lang="hr-HR" sz="1200" b="1">
                <a:solidFill>
                  <a:schemeClr val="bg1"/>
                </a:solidFill>
              </a:rPr>
              <a:t>Radiologija</a:t>
            </a:r>
            <a:endParaRPr lang="en-GB" sz="1200" b="1">
              <a:solidFill>
                <a:schemeClr val="bg1"/>
              </a:solidFill>
            </a:endParaRPr>
          </a:p>
        </p:txBody>
      </p:sp>
      <p:sp>
        <p:nvSpPr>
          <p:cNvPr id="18" name="TextBox 17">
            <a:extLst>
              <a:ext uri="{FF2B5EF4-FFF2-40B4-BE49-F238E27FC236}">
                <a16:creationId xmlns:a16="http://schemas.microsoft.com/office/drawing/2014/main" id="{A0CA9193-D38F-C735-244B-D46F922EFD34}"/>
              </a:ext>
            </a:extLst>
          </p:cNvPr>
          <p:cNvSpPr txBox="1"/>
          <p:nvPr/>
        </p:nvSpPr>
        <p:spPr>
          <a:xfrm>
            <a:off x="438174" y="3626250"/>
            <a:ext cx="1278294" cy="276999"/>
          </a:xfrm>
          <a:prstGeom prst="rect">
            <a:avLst/>
          </a:prstGeom>
          <a:noFill/>
        </p:spPr>
        <p:txBody>
          <a:bodyPr wrap="square" rtlCol="0">
            <a:spAutoFit/>
          </a:bodyPr>
          <a:lstStyle/>
          <a:p>
            <a:pPr algn="ctr"/>
            <a:r>
              <a:rPr lang="hr-HR" sz="1200" b="1">
                <a:solidFill>
                  <a:schemeClr val="bg1"/>
                </a:solidFill>
              </a:rPr>
              <a:t>Pedijatrija</a:t>
            </a:r>
            <a:endParaRPr lang="en-GB" sz="1200" b="1">
              <a:solidFill>
                <a:schemeClr val="bg1"/>
              </a:solidFill>
            </a:endParaRPr>
          </a:p>
        </p:txBody>
      </p:sp>
      <p:sp>
        <p:nvSpPr>
          <p:cNvPr id="19" name="TextBox 18">
            <a:extLst>
              <a:ext uri="{FF2B5EF4-FFF2-40B4-BE49-F238E27FC236}">
                <a16:creationId xmlns:a16="http://schemas.microsoft.com/office/drawing/2014/main" id="{EFBE08F0-F779-AFB7-A339-57F3B3780C2A}"/>
              </a:ext>
            </a:extLst>
          </p:cNvPr>
          <p:cNvSpPr txBox="1"/>
          <p:nvPr/>
        </p:nvSpPr>
        <p:spPr>
          <a:xfrm>
            <a:off x="523485" y="1653981"/>
            <a:ext cx="1278294" cy="276999"/>
          </a:xfrm>
          <a:prstGeom prst="rect">
            <a:avLst/>
          </a:prstGeom>
          <a:noFill/>
        </p:spPr>
        <p:txBody>
          <a:bodyPr wrap="square" rtlCol="0">
            <a:spAutoFit/>
          </a:bodyPr>
          <a:lstStyle/>
          <a:p>
            <a:pPr algn="ctr"/>
            <a:r>
              <a:rPr lang="hr-HR" sz="1200" b="1">
                <a:solidFill>
                  <a:schemeClr val="bg1"/>
                </a:solidFill>
              </a:rPr>
              <a:t>Anesteziologija</a:t>
            </a:r>
            <a:endParaRPr lang="en-GB" sz="1200" b="1">
              <a:solidFill>
                <a:schemeClr val="bg1"/>
              </a:solidFill>
            </a:endParaRPr>
          </a:p>
        </p:txBody>
      </p:sp>
      <p:sp>
        <p:nvSpPr>
          <p:cNvPr id="20" name="TextBox 19">
            <a:extLst>
              <a:ext uri="{FF2B5EF4-FFF2-40B4-BE49-F238E27FC236}">
                <a16:creationId xmlns:a16="http://schemas.microsoft.com/office/drawing/2014/main" id="{55806CA0-06BB-929D-B932-F7A6777998EE}"/>
              </a:ext>
            </a:extLst>
          </p:cNvPr>
          <p:cNvSpPr txBox="1"/>
          <p:nvPr/>
        </p:nvSpPr>
        <p:spPr>
          <a:xfrm>
            <a:off x="2084100" y="5702474"/>
            <a:ext cx="1657369" cy="461665"/>
          </a:xfrm>
          <a:prstGeom prst="rect">
            <a:avLst/>
          </a:prstGeom>
          <a:noFill/>
        </p:spPr>
        <p:txBody>
          <a:bodyPr wrap="square" rtlCol="0">
            <a:spAutoFit/>
          </a:bodyPr>
          <a:lstStyle/>
          <a:p>
            <a:pPr algn="ctr"/>
            <a:r>
              <a:rPr lang="hr-HR" sz="1200" b="1">
                <a:solidFill>
                  <a:schemeClr val="bg1"/>
                </a:solidFill>
              </a:rPr>
              <a:t>Fizikalna </a:t>
            </a:r>
          </a:p>
          <a:p>
            <a:pPr algn="ctr"/>
            <a:r>
              <a:rPr lang="hr-HR" sz="1200" b="1">
                <a:solidFill>
                  <a:schemeClr val="bg1"/>
                </a:solidFill>
              </a:rPr>
              <a:t>medicina</a:t>
            </a:r>
            <a:endParaRPr lang="en-GB" sz="1200" b="1">
              <a:solidFill>
                <a:schemeClr val="bg1"/>
              </a:solidFill>
            </a:endParaRPr>
          </a:p>
        </p:txBody>
      </p:sp>
      <p:sp>
        <p:nvSpPr>
          <p:cNvPr id="21" name="TextBox 20">
            <a:extLst>
              <a:ext uri="{FF2B5EF4-FFF2-40B4-BE49-F238E27FC236}">
                <a16:creationId xmlns:a16="http://schemas.microsoft.com/office/drawing/2014/main" id="{4EC9EB3B-CFA3-D282-FC3E-76325151CD9F}"/>
              </a:ext>
            </a:extLst>
          </p:cNvPr>
          <p:cNvSpPr txBox="1"/>
          <p:nvPr/>
        </p:nvSpPr>
        <p:spPr>
          <a:xfrm>
            <a:off x="2020146" y="4335884"/>
            <a:ext cx="1745087" cy="461665"/>
          </a:xfrm>
          <a:prstGeom prst="rect">
            <a:avLst/>
          </a:prstGeom>
          <a:noFill/>
        </p:spPr>
        <p:txBody>
          <a:bodyPr wrap="square" rtlCol="0">
            <a:spAutoFit/>
          </a:bodyPr>
          <a:lstStyle/>
          <a:p>
            <a:pPr algn="ctr"/>
            <a:r>
              <a:rPr lang="hr-HR" sz="1200" b="1">
                <a:solidFill>
                  <a:schemeClr val="bg1"/>
                </a:solidFill>
              </a:rPr>
              <a:t>Obiteljska </a:t>
            </a:r>
          </a:p>
          <a:p>
            <a:pPr algn="ctr"/>
            <a:r>
              <a:rPr lang="hr-HR" sz="1200" b="1">
                <a:solidFill>
                  <a:schemeClr val="bg1"/>
                </a:solidFill>
              </a:rPr>
              <a:t>medicina</a:t>
            </a:r>
            <a:endParaRPr lang="en-GB" sz="1200" b="1">
              <a:solidFill>
                <a:schemeClr val="bg1"/>
              </a:solidFill>
            </a:endParaRPr>
          </a:p>
        </p:txBody>
      </p:sp>
      <p:sp>
        <p:nvSpPr>
          <p:cNvPr id="22" name="TextBox 21">
            <a:extLst>
              <a:ext uri="{FF2B5EF4-FFF2-40B4-BE49-F238E27FC236}">
                <a16:creationId xmlns:a16="http://schemas.microsoft.com/office/drawing/2014/main" id="{754B614F-DCF1-6407-5864-E01A5102F735}"/>
              </a:ext>
            </a:extLst>
          </p:cNvPr>
          <p:cNvSpPr txBox="1"/>
          <p:nvPr/>
        </p:nvSpPr>
        <p:spPr>
          <a:xfrm>
            <a:off x="2185494" y="3045107"/>
            <a:ext cx="1278294" cy="276999"/>
          </a:xfrm>
          <a:prstGeom prst="rect">
            <a:avLst/>
          </a:prstGeom>
          <a:noFill/>
        </p:spPr>
        <p:txBody>
          <a:bodyPr wrap="square" rtlCol="0">
            <a:spAutoFit/>
          </a:bodyPr>
          <a:lstStyle/>
          <a:p>
            <a:pPr algn="ctr"/>
            <a:r>
              <a:rPr lang="hr-HR" sz="1200" b="1">
                <a:solidFill>
                  <a:schemeClr val="bg1"/>
                </a:solidFill>
              </a:rPr>
              <a:t>Ginekologija</a:t>
            </a:r>
            <a:endParaRPr lang="en-GB" sz="1200" b="1">
              <a:solidFill>
                <a:schemeClr val="bg1"/>
              </a:solidFill>
            </a:endParaRPr>
          </a:p>
        </p:txBody>
      </p:sp>
      <p:sp>
        <p:nvSpPr>
          <p:cNvPr id="23" name="TextBox 22">
            <a:extLst>
              <a:ext uri="{FF2B5EF4-FFF2-40B4-BE49-F238E27FC236}">
                <a16:creationId xmlns:a16="http://schemas.microsoft.com/office/drawing/2014/main" id="{0DE8BF6E-E8A3-28DC-B52E-DE7EEC7ECE48}"/>
              </a:ext>
            </a:extLst>
          </p:cNvPr>
          <p:cNvSpPr txBox="1"/>
          <p:nvPr/>
        </p:nvSpPr>
        <p:spPr>
          <a:xfrm>
            <a:off x="3985613" y="2776253"/>
            <a:ext cx="1278294" cy="276999"/>
          </a:xfrm>
          <a:prstGeom prst="rect">
            <a:avLst/>
          </a:prstGeom>
          <a:noFill/>
        </p:spPr>
        <p:txBody>
          <a:bodyPr wrap="square" rtlCol="0">
            <a:spAutoFit/>
          </a:bodyPr>
          <a:lstStyle/>
          <a:p>
            <a:pPr algn="ctr"/>
            <a:r>
              <a:rPr lang="hr-HR" sz="1200" b="1">
                <a:solidFill>
                  <a:schemeClr val="bg1"/>
                </a:solidFill>
              </a:rPr>
              <a:t>Neurologija</a:t>
            </a:r>
            <a:endParaRPr lang="en-GB" sz="1200" b="1">
              <a:solidFill>
                <a:schemeClr val="bg1"/>
              </a:solidFill>
            </a:endParaRPr>
          </a:p>
        </p:txBody>
      </p:sp>
      <p:sp>
        <p:nvSpPr>
          <p:cNvPr id="24" name="TextBox 23">
            <a:extLst>
              <a:ext uri="{FF2B5EF4-FFF2-40B4-BE49-F238E27FC236}">
                <a16:creationId xmlns:a16="http://schemas.microsoft.com/office/drawing/2014/main" id="{71C20418-B163-1F45-A2C4-05826014565D}"/>
              </a:ext>
            </a:extLst>
          </p:cNvPr>
          <p:cNvSpPr txBox="1"/>
          <p:nvPr/>
        </p:nvSpPr>
        <p:spPr>
          <a:xfrm>
            <a:off x="4032046" y="1937694"/>
            <a:ext cx="1278294" cy="276999"/>
          </a:xfrm>
          <a:prstGeom prst="rect">
            <a:avLst/>
          </a:prstGeom>
          <a:noFill/>
        </p:spPr>
        <p:txBody>
          <a:bodyPr wrap="square" rtlCol="0">
            <a:spAutoFit/>
          </a:bodyPr>
          <a:lstStyle/>
          <a:p>
            <a:pPr algn="ctr"/>
            <a:r>
              <a:rPr lang="hr-HR" sz="1200" b="1">
                <a:solidFill>
                  <a:schemeClr val="bg1"/>
                </a:solidFill>
              </a:rPr>
              <a:t>Hitna medicina</a:t>
            </a:r>
            <a:endParaRPr lang="en-GB" sz="1200" b="1">
              <a:solidFill>
                <a:schemeClr val="bg1"/>
              </a:solidFill>
            </a:endParaRPr>
          </a:p>
        </p:txBody>
      </p:sp>
      <p:sp>
        <p:nvSpPr>
          <p:cNvPr id="25" name="TextBox 24">
            <a:extLst>
              <a:ext uri="{FF2B5EF4-FFF2-40B4-BE49-F238E27FC236}">
                <a16:creationId xmlns:a16="http://schemas.microsoft.com/office/drawing/2014/main" id="{DEB7C7FB-5CA0-235D-19DD-E6A95EBAF6CB}"/>
              </a:ext>
            </a:extLst>
          </p:cNvPr>
          <p:cNvSpPr txBox="1"/>
          <p:nvPr/>
        </p:nvSpPr>
        <p:spPr>
          <a:xfrm>
            <a:off x="3890051" y="1090722"/>
            <a:ext cx="1278294" cy="276999"/>
          </a:xfrm>
          <a:prstGeom prst="rect">
            <a:avLst/>
          </a:prstGeom>
          <a:noFill/>
        </p:spPr>
        <p:txBody>
          <a:bodyPr wrap="square" rtlCol="0">
            <a:spAutoFit/>
          </a:bodyPr>
          <a:lstStyle/>
          <a:p>
            <a:pPr algn="ctr"/>
            <a:r>
              <a:rPr lang="hr-HR" sz="1200" b="1">
                <a:solidFill>
                  <a:schemeClr val="bg1"/>
                </a:solidFill>
              </a:rPr>
              <a:t>Psihijatrija</a:t>
            </a:r>
            <a:endParaRPr lang="en-GB" sz="1200" b="1">
              <a:solidFill>
                <a:schemeClr val="bg1"/>
              </a:solidFill>
            </a:endParaRPr>
          </a:p>
        </p:txBody>
      </p:sp>
      <p:sp>
        <p:nvSpPr>
          <p:cNvPr id="26" name="TextBox 25">
            <a:extLst>
              <a:ext uri="{FF2B5EF4-FFF2-40B4-BE49-F238E27FC236}">
                <a16:creationId xmlns:a16="http://schemas.microsoft.com/office/drawing/2014/main" id="{0BFE3F47-4228-0E05-5181-EE7C4707AD5F}"/>
              </a:ext>
            </a:extLst>
          </p:cNvPr>
          <p:cNvSpPr txBox="1"/>
          <p:nvPr/>
        </p:nvSpPr>
        <p:spPr>
          <a:xfrm>
            <a:off x="3996030" y="4763997"/>
            <a:ext cx="1278294" cy="276999"/>
          </a:xfrm>
          <a:prstGeom prst="rect">
            <a:avLst/>
          </a:prstGeom>
          <a:noFill/>
        </p:spPr>
        <p:txBody>
          <a:bodyPr wrap="square" rtlCol="0">
            <a:spAutoFit/>
          </a:bodyPr>
          <a:lstStyle/>
          <a:p>
            <a:pPr algn="ctr"/>
            <a:r>
              <a:rPr lang="hr-HR" sz="1200" b="1">
                <a:solidFill>
                  <a:schemeClr val="bg1"/>
                </a:solidFill>
              </a:rPr>
              <a:t>Pulmologija</a:t>
            </a:r>
            <a:endParaRPr lang="en-GB" sz="1200" b="1">
              <a:solidFill>
                <a:schemeClr val="bg1"/>
              </a:solidFill>
            </a:endParaRPr>
          </a:p>
        </p:txBody>
      </p:sp>
      <p:sp>
        <p:nvSpPr>
          <p:cNvPr id="27" name="TextBox 26">
            <a:extLst>
              <a:ext uri="{FF2B5EF4-FFF2-40B4-BE49-F238E27FC236}">
                <a16:creationId xmlns:a16="http://schemas.microsoft.com/office/drawing/2014/main" id="{CC0E8938-F4AF-3D10-D9D3-B6D456820E5E}"/>
              </a:ext>
            </a:extLst>
          </p:cNvPr>
          <p:cNvSpPr txBox="1"/>
          <p:nvPr/>
        </p:nvSpPr>
        <p:spPr>
          <a:xfrm>
            <a:off x="3891405" y="4140336"/>
            <a:ext cx="1466709" cy="276999"/>
          </a:xfrm>
          <a:prstGeom prst="rect">
            <a:avLst/>
          </a:prstGeom>
          <a:noFill/>
        </p:spPr>
        <p:txBody>
          <a:bodyPr wrap="square" rtlCol="0">
            <a:spAutoFit/>
          </a:bodyPr>
          <a:lstStyle/>
          <a:p>
            <a:pPr algn="ctr"/>
            <a:r>
              <a:rPr lang="hr-HR" sz="1200" b="1">
                <a:solidFill>
                  <a:schemeClr val="bg1"/>
                </a:solidFill>
              </a:rPr>
              <a:t>Interna medicina</a:t>
            </a:r>
            <a:endParaRPr lang="en-GB" sz="1200" b="1">
              <a:solidFill>
                <a:schemeClr val="bg1"/>
              </a:solidFill>
            </a:endParaRPr>
          </a:p>
        </p:txBody>
      </p:sp>
      <p:sp>
        <p:nvSpPr>
          <p:cNvPr id="28" name="TextBox 27">
            <a:extLst>
              <a:ext uri="{FF2B5EF4-FFF2-40B4-BE49-F238E27FC236}">
                <a16:creationId xmlns:a16="http://schemas.microsoft.com/office/drawing/2014/main" id="{57831CCD-E3C4-668E-1973-0B175490724B}"/>
              </a:ext>
            </a:extLst>
          </p:cNvPr>
          <p:cNvSpPr txBox="1"/>
          <p:nvPr/>
        </p:nvSpPr>
        <p:spPr>
          <a:xfrm>
            <a:off x="3996030" y="3476896"/>
            <a:ext cx="1278294" cy="276999"/>
          </a:xfrm>
          <a:prstGeom prst="rect">
            <a:avLst/>
          </a:prstGeom>
          <a:noFill/>
        </p:spPr>
        <p:txBody>
          <a:bodyPr wrap="square" rtlCol="0">
            <a:spAutoFit/>
          </a:bodyPr>
          <a:lstStyle/>
          <a:p>
            <a:pPr algn="ctr"/>
            <a:r>
              <a:rPr lang="hr-HR" sz="1200" b="1">
                <a:solidFill>
                  <a:schemeClr val="bg1"/>
                </a:solidFill>
              </a:rPr>
              <a:t>Kardiologija</a:t>
            </a:r>
            <a:endParaRPr lang="en-GB" sz="1200" b="1">
              <a:solidFill>
                <a:schemeClr val="bg1"/>
              </a:solidFill>
            </a:endParaRPr>
          </a:p>
        </p:txBody>
      </p:sp>
      <p:sp>
        <p:nvSpPr>
          <p:cNvPr id="29" name="TextBox 28">
            <a:extLst>
              <a:ext uri="{FF2B5EF4-FFF2-40B4-BE49-F238E27FC236}">
                <a16:creationId xmlns:a16="http://schemas.microsoft.com/office/drawing/2014/main" id="{48E36446-0E85-107F-6CAD-8001CF9BCB59}"/>
              </a:ext>
            </a:extLst>
          </p:cNvPr>
          <p:cNvSpPr txBox="1"/>
          <p:nvPr/>
        </p:nvSpPr>
        <p:spPr>
          <a:xfrm>
            <a:off x="5695145" y="4415257"/>
            <a:ext cx="1278294" cy="276999"/>
          </a:xfrm>
          <a:prstGeom prst="rect">
            <a:avLst/>
          </a:prstGeom>
          <a:noFill/>
        </p:spPr>
        <p:txBody>
          <a:bodyPr wrap="square" rtlCol="0">
            <a:spAutoFit/>
          </a:bodyPr>
          <a:lstStyle/>
          <a:p>
            <a:pPr algn="ctr"/>
            <a:r>
              <a:rPr lang="hr-HR" sz="1200" b="1">
                <a:solidFill>
                  <a:schemeClr val="bg1"/>
                </a:solidFill>
              </a:rPr>
              <a:t>Oftalmologija</a:t>
            </a:r>
            <a:endParaRPr lang="en-GB" sz="1200" b="1">
              <a:solidFill>
                <a:schemeClr val="bg1"/>
              </a:solidFill>
            </a:endParaRPr>
          </a:p>
        </p:txBody>
      </p:sp>
      <p:sp>
        <p:nvSpPr>
          <p:cNvPr id="30" name="TextBox 29">
            <a:extLst>
              <a:ext uri="{FF2B5EF4-FFF2-40B4-BE49-F238E27FC236}">
                <a16:creationId xmlns:a16="http://schemas.microsoft.com/office/drawing/2014/main" id="{FB6E044E-8F75-3443-0515-121BCDD4300D}"/>
              </a:ext>
            </a:extLst>
          </p:cNvPr>
          <p:cNvSpPr txBox="1"/>
          <p:nvPr/>
        </p:nvSpPr>
        <p:spPr>
          <a:xfrm>
            <a:off x="5604073" y="4059629"/>
            <a:ext cx="1593971" cy="276999"/>
          </a:xfrm>
          <a:prstGeom prst="rect">
            <a:avLst/>
          </a:prstGeom>
          <a:noFill/>
        </p:spPr>
        <p:txBody>
          <a:bodyPr wrap="square" rtlCol="0">
            <a:spAutoFit/>
          </a:bodyPr>
          <a:lstStyle/>
          <a:p>
            <a:pPr algn="ctr"/>
            <a:r>
              <a:rPr lang="hr-HR" sz="1200" b="1">
                <a:solidFill>
                  <a:schemeClr val="bg1"/>
                </a:solidFill>
              </a:rPr>
              <a:t>Gastroenterologija</a:t>
            </a:r>
            <a:endParaRPr lang="en-GB" sz="1200" b="1">
              <a:solidFill>
                <a:schemeClr val="bg1"/>
              </a:solidFill>
            </a:endParaRPr>
          </a:p>
        </p:txBody>
      </p:sp>
      <p:sp>
        <p:nvSpPr>
          <p:cNvPr id="31" name="TextBox 30">
            <a:extLst>
              <a:ext uri="{FF2B5EF4-FFF2-40B4-BE49-F238E27FC236}">
                <a16:creationId xmlns:a16="http://schemas.microsoft.com/office/drawing/2014/main" id="{A4A80DF9-A963-B23D-5283-F4BCB8D8F569}"/>
              </a:ext>
            </a:extLst>
          </p:cNvPr>
          <p:cNvSpPr txBox="1"/>
          <p:nvPr/>
        </p:nvSpPr>
        <p:spPr>
          <a:xfrm>
            <a:off x="5681045" y="3539779"/>
            <a:ext cx="1278294" cy="461665"/>
          </a:xfrm>
          <a:prstGeom prst="rect">
            <a:avLst/>
          </a:prstGeom>
          <a:noFill/>
        </p:spPr>
        <p:txBody>
          <a:bodyPr wrap="square" rtlCol="0">
            <a:spAutoFit/>
          </a:bodyPr>
          <a:lstStyle/>
          <a:p>
            <a:pPr algn="ctr"/>
            <a:r>
              <a:rPr lang="hr-HR" sz="1200" b="1">
                <a:solidFill>
                  <a:schemeClr val="bg1"/>
                </a:solidFill>
              </a:rPr>
              <a:t>Patologija i citologija</a:t>
            </a:r>
            <a:endParaRPr lang="en-GB" sz="1200" b="1">
              <a:solidFill>
                <a:schemeClr val="bg1"/>
              </a:solidFill>
            </a:endParaRPr>
          </a:p>
        </p:txBody>
      </p:sp>
      <p:sp>
        <p:nvSpPr>
          <p:cNvPr id="32" name="TextBox 31">
            <a:extLst>
              <a:ext uri="{FF2B5EF4-FFF2-40B4-BE49-F238E27FC236}">
                <a16:creationId xmlns:a16="http://schemas.microsoft.com/office/drawing/2014/main" id="{712C3E88-A3CD-213C-EC0B-A15A443D5C21}"/>
              </a:ext>
            </a:extLst>
          </p:cNvPr>
          <p:cNvSpPr txBox="1"/>
          <p:nvPr/>
        </p:nvSpPr>
        <p:spPr>
          <a:xfrm>
            <a:off x="5686162" y="5654761"/>
            <a:ext cx="1366012" cy="276999"/>
          </a:xfrm>
          <a:prstGeom prst="rect">
            <a:avLst/>
          </a:prstGeom>
          <a:noFill/>
        </p:spPr>
        <p:txBody>
          <a:bodyPr wrap="square" rtlCol="0">
            <a:spAutoFit/>
          </a:bodyPr>
          <a:lstStyle/>
          <a:p>
            <a:pPr algn="ctr"/>
            <a:r>
              <a:rPr lang="hr-HR" sz="1200" b="1">
                <a:solidFill>
                  <a:schemeClr val="bg1"/>
                </a:solidFill>
              </a:rPr>
              <a:t>Endokrinologija</a:t>
            </a:r>
            <a:endParaRPr lang="en-GB" sz="1200" b="1">
              <a:solidFill>
                <a:schemeClr val="bg1"/>
              </a:solidFill>
            </a:endParaRPr>
          </a:p>
        </p:txBody>
      </p:sp>
      <p:sp>
        <p:nvSpPr>
          <p:cNvPr id="33" name="TextBox 32">
            <a:extLst>
              <a:ext uri="{FF2B5EF4-FFF2-40B4-BE49-F238E27FC236}">
                <a16:creationId xmlns:a16="http://schemas.microsoft.com/office/drawing/2014/main" id="{BD1F3A7B-E274-228F-67AF-896B9169654B}"/>
              </a:ext>
            </a:extLst>
          </p:cNvPr>
          <p:cNvSpPr txBox="1"/>
          <p:nvPr/>
        </p:nvSpPr>
        <p:spPr>
          <a:xfrm>
            <a:off x="5728939" y="5275538"/>
            <a:ext cx="1278294" cy="276999"/>
          </a:xfrm>
          <a:prstGeom prst="rect">
            <a:avLst/>
          </a:prstGeom>
          <a:noFill/>
        </p:spPr>
        <p:txBody>
          <a:bodyPr wrap="square" rtlCol="0">
            <a:spAutoFit/>
          </a:bodyPr>
          <a:lstStyle/>
          <a:p>
            <a:pPr algn="ctr"/>
            <a:r>
              <a:rPr lang="hr-HR" sz="1200" b="1">
                <a:solidFill>
                  <a:schemeClr val="bg1"/>
                </a:solidFill>
              </a:rPr>
              <a:t>Infektologija</a:t>
            </a:r>
            <a:endParaRPr lang="en-GB" sz="1200" b="1">
              <a:solidFill>
                <a:schemeClr val="bg1"/>
              </a:solidFill>
            </a:endParaRPr>
          </a:p>
        </p:txBody>
      </p:sp>
      <p:sp>
        <p:nvSpPr>
          <p:cNvPr id="34" name="TextBox 33">
            <a:extLst>
              <a:ext uri="{FF2B5EF4-FFF2-40B4-BE49-F238E27FC236}">
                <a16:creationId xmlns:a16="http://schemas.microsoft.com/office/drawing/2014/main" id="{0E811554-F03D-B779-3E57-193C56EA0B6C}"/>
              </a:ext>
            </a:extLst>
          </p:cNvPr>
          <p:cNvSpPr txBox="1"/>
          <p:nvPr/>
        </p:nvSpPr>
        <p:spPr>
          <a:xfrm>
            <a:off x="5683410" y="4774866"/>
            <a:ext cx="1278294" cy="461665"/>
          </a:xfrm>
          <a:prstGeom prst="rect">
            <a:avLst/>
          </a:prstGeom>
          <a:noFill/>
        </p:spPr>
        <p:txBody>
          <a:bodyPr wrap="square" rtlCol="0">
            <a:spAutoFit/>
          </a:bodyPr>
          <a:lstStyle/>
          <a:p>
            <a:pPr algn="ctr"/>
            <a:r>
              <a:rPr lang="hr-HR" sz="1200" b="1">
                <a:solidFill>
                  <a:schemeClr val="bg1"/>
                </a:solidFill>
              </a:rPr>
              <a:t>Abdominalna kirurgija</a:t>
            </a:r>
            <a:endParaRPr lang="en-GB" sz="1200" b="1">
              <a:solidFill>
                <a:schemeClr val="bg1"/>
              </a:solidFill>
            </a:endParaRPr>
          </a:p>
        </p:txBody>
      </p:sp>
      <p:sp>
        <p:nvSpPr>
          <p:cNvPr id="35" name="TextBox 34">
            <a:extLst>
              <a:ext uri="{FF2B5EF4-FFF2-40B4-BE49-F238E27FC236}">
                <a16:creationId xmlns:a16="http://schemas.microsoft.com/office/drawing/2014/main" id="{B19A9666-717C-7452-53BE-3905A68BEABC}"/>
              </a:ext>
            </a:extLst>
          </p:cNvPr>
          <p:cNvSpPr txBox="1"/>
          <p:nvPr/>
        </p:nvSpPr>
        <p:spPr>
          <a:xfrm>
            <a:off x="3909792" y="5990735"/>
            <a:ext cx="1562284" cy="261610"/>
          </a:xfrm>
          <a:prstGeom prst="rect">
            <a:avLst/>
          </a:prstGeom>
          <a:noFill/>
        </p:spPr>
        <p:txBody>
          <a:bodyPr wrap="square" rtlCol="0">
            <a:spAutoFit/>
          </a:bodyPr>
          <a:lstStyle/>
          <a:p>
            <a:r>
              <a:rPr lang="hr-HR" sz="1100" b="1">
                <a:solidFill>
                  <a:schemeClr val="bg1"/>
                </a:solidFill>
              </a:rPr>
              <a:t>Otorinolaringologija</a:t>
            </a:r>
            <a:endParaRPr lang="en-GB" sz="1100" b="1">
              <a:solidFill>
                <a:schemeClr val="bg1"/>
              </a:solidFill>
            </a:endParaRPr>
          </a:p>
        </p:txBody>
      </p:sp>
      <p:sp>
        <p:nvSpPr>
          <p:cNvPr id="36" name="TextBox 35">
            <a:extLst>
              <a:ext uri="{FF2B5EF4-FFF2-40B4-BE49-F238E27FC236}">
                <a16:creationId xmlns:a16="http://schemas.microsoft.com/office/drawing/2014/main" id="{B224CC29-80C7-F322-CA27-B92775609E5D}"/>
              </a:ext>
            </a:extLst>
          </p:cNvPr>
          <p:cNvSpPr txBox="1"/>
          <p:nvPr/>
        </p:nvSpPr>
        <p:spPr>
          <a:xfrm>
            <a:off x="3939091" y="5348913"/>
            <a:ext cx="1278294" cy="276999"/>
          </a:xfrm>
          <a:prstGeom prst="rect">
            <a:avLst/>
          </a:prstGeom>
          <a:noFill/>
        </p:spPr>
        <p:txBody>
          <a:bodyPr wrap="square" rtlCol="0">
            <a:spAutoFit/>
          </a:bodyPr>
          <a:lstStyle/>
          <a:p>
            <a:pPr algn="ctr"/>
            <a:r>
              <a:rPr lang="hr-HR" sz="1200" b="1">
                <a:solidFill>
                  <a:schemeClr val="bg1"/>
                </a:solidFill>
              </a:rPr>
              <a:t>Ortopedija</a:t>
            </a:r>
            <a:endParaRPr lang="en-GB" sz="1200" b="1">
              <a:solidFill>
                <a:schemeClr val="bg1"/>
              </a:solidFill>
            </a:endParaRPr>
          </a:p>
        </p:txBody>
      </p:sp>
      <p:sp>
        <p:nvSpPr>
          <p:cNvPr id="37" name="TextBox 36">
            <a:extLst>
              <a:ext uri="{FF2B5EF4-FFF2-40B4-BE49-F238E27FC236}">
                <a16:creationId xmlns:a16="http://schemas.microsoft.com/office/drawing/2014/main" id="{A1502771-57C1-9B26-9809-BD200E99DFEF}"/>
              </a:ext>
            </a:extLst>
          </p:cNvPr>
          <p:cNvSpPr txBox="1"/>
          <p:nvPr/>
        </p:nvSpPr>
        <p:spPr>
          <a:xfrm>
            <a:off x="5516510" y="6021547"/>
            <a:ext cx="1816516" cy="461665"/>
          </a:xfrm>
          <a:prstGeom prst="rect">
            <a:avLst/>
          </a:prstGeom>
          <a:noFill/>
        </p:spPr>
        <p:txBody>
          <a:bodyPr wrap="square" rtlCol="0">
            <a:spAutoFit/>
          </a:bodyPr>
          <a:lstStyle/>
          <a:p>
            <a:pPr algn="ctr"/>
            <a:r>
              <a:rPr lang="hr-HR" sz="1200" b="1">
                <a:solidFill>
                  <a:schemeClr val="bg1"/>
                </a:solidFill>
              </a:rPr>
              <a:t>Medicina rada </a:t>
            </a:r>
          </a:p>
          <a:p>
            <a:pPr algn="ctr"/>
            <a:r>
              <a:rPr lang="hr-HR" sz="1200" b="1">
                <a:solidFill>
                  <a:schemeClr val="bg1"/>
                </a:solidFill>
              </a:rPr>
              <a:t>i športa</a:t>
            </a:r>
            <a:endParaRPr lang="en-GB" sz="1200" b="1">
              <a:solidFill>
                <a:schemeClr val="bg1"/>
              </a:solidFill>
            </a:endParaRPr>
          </a:p>
        </p:txBody>
      </p:sp>
      <p:sp>
        <p:nvSpPr>
          <p:cNvPr id="38" name="TextBox 37">
            <a:extLst>
              <a:ext uri="{FF2B5EF4-FFF2-40B4-BE49-F238E27FC236}">
                <a16:creationId xmlns:a16="http://schemas.microsoft.com/office/drawing/2014/main" id="{FF0DBE10-3EEB-BE82-091C-1420C173B567}"/>
              </a:ext>
            </a:extLst>
          </p:cNvPr>
          <p:cNvSpPr txBox="1"/>
          <p:nvPr/>
        </p:nvSpPr>
        <p:spPr>
          <a:xfrm>
            <a:off x="7347524" y="4164262"/>
            <a:ext cx="1278294" cy="261610"/>
          </a:xfrm>
          <a:prstGeom prst="rect">
            <a:avLst/>
          </a:prstGeom>
          <a:noFill/>
        </p:spPr>
        <p:txBody>
          <a:bodyPr wrap="square" rtlCol="0">
            <a:spAutoFit/>
          </a:bodyPr>
          <a:lstStyle/>
          <a:p>
            <a:pPr algn="ctr"/>
            <a:r>
              <a:rPr lang="hr-HR" sz="1050" b="1">
                <a:solidFill>
                  <a:schemeClr val="bg1"/>
                </a:solidFill>
              </a:rPr>
              <a:t>Radiologija</a:t>
            </a:r>
            <a:endParaRPr lang="en-GB" sz="1050" b="1">
              <a:solidFill>
                <a:schemeClr val="bg1"/>
              </a:solidFill>
            </a:endParaRPr>
          </a:p>
        </p:txBody>
      </p:sp>
      <p:sp>
        <p:nvSpPr>
          <p:cNvPr id="39" name="TextBox 38">
            <a:extLst>
              <a:ext uri="{FF2B5EF4-FFF2-40B4-BE49-F238E27FC236}">
                <a16:creationId xmlns:a16="http://schemas.microsoft.com/office/drawing/2014/main" id="{A8DADFD8-2D66-FC1F-E1EC-9B7A285203D2}"/>
              </a:ext>
            </a:extLst>
          </p:cNvPr>
          <p:cNvSpPr txBox="1"/>
          <p:nvPr/>
        </p:nvSpPr>
        <p:spPr>
          <a:xfrm>
            <a:off x="7234443" y="3755083"/>
            <a:ext cx="1803778" cy="253916"/>
          </a:xfrm>
          <a:prstGeom prst="rect">
            <a:avLst/>
          </a:prstGeom>
          <a:noFill/>
        </p:spPr>
        <p:txBody>
          <a:bodyPr wrap="square" rtlCol="0">
            <a:spAutoFit/>
          </a:bodyPr>
          <a:lstStyle/>
          <a:p>
            <a:pPr algn="ctr"/>
            <a:r>
              <a:rPr lang="hr-HR" sz="1000" b="1">
                <a:solidFill>
                  <a:schemeClr val="bg1"/>
                </a:solidFill>
              </a:rPr>
              <a:t>Transfuzijska medicina</a:t>
            </a:r>
            <a:endParaRPr lang="en-GB" sz="1000" b="1">
              <a:solidFill>
                <a:schemeClr val="bg1"/>
              </a:solidFill>
            </a:endParaRPr>
          </a:p>
        </p:txBody>
      </p:sp>
      <p:sp>
        <p:nvSpPr>
          <p:cNvPr id="40" name="TextBox 39">
            <a:extLst>
              <a:ext uri="{FF2B5EF4-FFF2-40B4-BE49-F238E27FC236}">
                <a16:creationId xmlns:a16="http://schemas.microsoft.com/office/drawing/2014/main" id="{8E571D12-2634-83AD-2608-55C4B2101FCD}"/>
              </a:ext>
            </a:extLst>
          </p:cNvPr>
          <p:cNvSpPr txBox="1"/>
          <p:nvPr/>
        </p:nvSpPr>
        <p:spPr>
          <a:xfrm>
            <a:off x="7182316" y="3380707"/>
            <a:ext cx="1928464" cy="253916"/>
          </a:xfrm>
          <a:prstGeom prst="rect">
            <a:avLst/>
          </a:prstGeom>
          <a:noFill/>
        </p:spPr>
        <p:txBody>
          <a:bodyPr wrap="square" rtlCol="0">
            <a:spAutoFit/>
          </a:bodyPr>
          <a:lstStyle/>
          <a:p>
            <a:pPr algn="ctr"/>
            <a:r>
              <a:rPr lang="hr-HR" sz="1000" b="1">
                <a:solidFill>
                  <a:schemeClr val="bg1"/>
                </a:solidFill>
              </a:rPr>
              <a:t>Klinička mikrobiologija</a:t>
            </a:r>
            <a:endParaRPr lang="en-GB" sz="1000" b="1">
              <a:solidFill>
                <a:schemeClr val="bg1"/>
              </a:solidFill>
            </a:endParaRPr>
          </a:p>
        </p:txBody>
      </p:sp>
      <p:sp>
        <p:nvSpPr>
          <p:cNvPr id="41" name="TextBox 40">
            <a:extLst>
              <a:ext uri="{FF2B5EF4-FFF2-40B4-BE49-F238E27FC236}">
                <a16:creationId xmlns:a16="http://schemas.microsoft.com/office/drawing/2014/main" id="{3D3CA380-0E81-7241-DBAC-E6B9C31A7C41}"/>
              </a:ext>
            </a:extLst>
          </p:cNvPr>
          <p:cNvSpPr txBox="1"/>
          <p:nvPr/>
        </p:nvSpPr>
        <p:spPr>
          <a:xfrm>
            <a:off x="7460271" y="3525697"/>
            <a:ext cx="1278294" cy="261610"/>
          </a:xfrm>
          <a:prstGeom prst="rect">
            <a:avLst/>
          </a:prstGeom>
          <a:noFill/>
        </p:spPr>
        <p:txBody>
          <a:bodyPr wrap="square" rtlCol="0">
            <a:spAutoFit/>
          </a:bodyPr>
          <a:lstStyle/>
          <a:p>
            <a:pPr algn="ctr"/>
            <a:r>
              <a:rPr lang="hr-HR" sz="1050" b="1">
                <a:solidFill>
                  <a:schemeClr val="bg1"/>
                </a:solidFill>
              </a:rPr>
              <a:t>Urologija</a:t>
            </a:r>
            <a:endParaRPr lang="en-GB" sz="1050" b="1">
              <a:solidFill>
                <a:schemeClr val="bg1"/>
              </a:solidFill>
            </a:endParaRPr>
          </a:p>
        </p:txBody>
      </p:sp>
      <p:sp>
        <p:nvSpPr>
          <p:cNvPr id="42" name="TextBox 41">
            <a:extLst>
              <a:ext uri="{FF2B5EF4-FFF2-40B4-BE49-F238E27FC236}">
                <a16:creationId xmlns:a16="http://schemas.microsoft.com/office/drawing/2014/main" id="{96D02550-7F0B-3FF2-D6D2-ABF893BFB079}"/>
              </a:ext>
            </a:extLst>
          </p:cNvPr>
          <p:cNvSpPr txBox="1"/>
          <p:nvPr/>
        </p:nvSpPr>
        <p:spPr>
          <a:xfrm>
            <a:off x="7347524" y="4358880"/>
            <a:ext cx="1484693" cy="261610"/>
          </a:xfrm>
          <a:prstGeom prst="rect">
            <a:avLst/>
          </a:prstGeom>
          <a:noFill/>
        </p:spPr>
        <p:txBody>
          <a:bodyPr wrap="square" rtlCol="0">
            <a:spAutoFit/>
          </a:bodyPr>
          <a:lstStyle/>
          <a:p>
            <a:pPr algn="ctr"/>
            <a:r>
              <a:rPr lang="hr-HR" sz="1050" b="1">
                <a:solidFill>
                  <a:schemeClr val="bg1"/>
                </a:solidFill>
              </a:rPr>
              <a:t>Dječja kirurgija</a:t>
            </a:r>
            <a:endParaRPr lang="en-GB" sz="1050" b="1">
              <a:solidFill>
                <a:schemeClr val="bg1"/>
              </a:solidFill>
            </a:endParaRPr>
          </a:p>
        </p:txBody>
      </p:sp>
      <p:sp>
        <p:nvSpPr>
          <p:cNvPr id="43" name="TextBox 42">
            <a:extLst>
              <a:ext uri="{FF2B5EF4-FFF2-40B4-BE49-F238E27FC236}">
                <a16:creationId xmlns:a16="http://schemas.microsoft.com/office/drawing/2014/main" id="{924DE5BB-C82E-F11E-8032-F0CB3F541C21}"/>
              </a:ext>
            </a:extLst>
          </p:cNvPr>
          <p:cNvSpPr txBox="1"/>
          <p:nvPr/>
        </p:nvSpPr>
        <p:spPr>
          <a:xfrm>
            <a:off x="7057913" y="3981647"/>
            <a:ext cx="2177270" cy="246221"/>
          </a:xfrm>
          <a:prstGeom prst="rect">
            <a:avLst/>
          </a:prstGeom>
          <a:noFill/>
        </p:spPr>
        <p:txBody>
          <a:bodyPr wrap="square" rtlCol="0">
            <a:spAutoFit/>
          </a:bodyPr>
          <a:lstStyle/>
          <a:p>
            <a:pPr algn="ctr"/>
            <a:r>
              <a:rPr lang="hr-HR" sz="1000" b="1">
                <a:solidFill>
                  <a:schemeClr val="bg1"/>
                </a:solidFill>
              </a:rPr>
              <a:t>Internistička onkologija</a:t>
            </a:r>
            <a:endParaRPr lang="en-GB" sz="1000" b="1">
              <a:solidFill>
                <a:schemeClr val="bg1"/>
              </a:solidFill>
            </a:endParaRPr>
          </a:p>
        </p:txBody>
      </p:sp>
      <p:sp>
        <p:nvSpPr>
          <p:cNvPr id="47" name="TextBox 46">
            <a:extLst>
              <a:ext uri="{FF2B5EF4-FFF2-40B4-BE49-F238E27FC236}">
                <a16:creationId xmlns:a16="http://schemas.microsoft.com/office/drawing/2014/main" id="{4829C85E-5194-8D05-DD72-E5BCC438DE54}"/>
              </a:ext>
            </a:extLst>
          </p:cNvPr>
          <p:cNvSpPr txBox="1"/>
          <p:nvPr/>
        </p:nvSpPr>
        <p:spPr>
          <a:xfrm>
            <a:off x="7255883" y="4959367"/>
            <a:ext cx="1710096" cy="253916"/>
          </a:xfrm>
          <a:prstGeom prst="rect">
            <a:avLst/>
          </a:prstGeom>
          <a:noFill/>
        </p:spPr>
        <p:txBody>
          <a:bodyPr wrap="square" rtlCol="0">
            <a:spAutoFit/>
          </a:bodyPr>
          <a:lstStyle/>
          <a:p>
            <a:pPr algn="ctr"/>
            <a:r>
              <a:rPr lang="hr-HR" sz="1050" b="1">
                <a:solidFill>
                  <a:schemeClr val="bg1"/>
                </a:solidFill>
              </a:rPr>
              <a:t>Vaskularna kirurgija</a:t>
            </a:r>
            <a:endParaRPr lang="en-GB" sz="1050" b="1">
              <a:solidFill>
                <a:schemeClr val="bg1"/>
              </a:solidFill>
            </a:endParaRPr>
          </a:p>
        </p:txBody>
      </p:sp>
      <p:sp>
        <p:nvSpPr>
          <p:cNvPr id="48" name="TextBox 47">
            <a:extLst>
              <a:ext uri="{FF2B5EF4-FFF2-40B4-BE49-F238E27FC236}">
                <a16:creationId xmlns:a16="http://schemas.microsoft.com/office/drawing/2014/main" id="{5A909366-42AB-C9A0-58D3-B62375689F7A}"/>
              </a:ext>
            </a:extLst>
          </p:cNvPr>
          <p:cNvSpPr txBox="1"/>
          <p:nvPr/>
        </p:nvSpPr>
        <p:spPr>
          <a:xfrm>
            <a:off x="7471784" y="4775653"/>
            <a:ext cx="1278294" cy="261610"/>
          </a:xfrm>
          <a:prstGeom prst="rect">
            <a:avLst/>
          </a:prstGeom>
          <a:noFill/>
        </p:spPr>
        <p:txBody>
          <a:bodyPr wrap="square" rtlCol="0">
            <a:spAutoFit/>
          </a:bodyPr>
          <a:lstStyle/>
          <a:p>
            <a:pPr algn="ctr"/>
            <a:r>
              <a:rPr lang="hr-HR" sz="1050" b="1">
                <a:solidFill>
                  <a:schemeClr val="bg1"/>
                </a:solidFill>
              </a:rPr>
              <a:t>Nefrologija</a:t>
            </a:r>
            <a:endParaRPr lang="en-GB" sz="1050" b="1">
              <a:solidFill>
                <a:schemeClr val="bg1"/>
              </a:solidFill>
            </a:endParaRPr>
          </a:p>
        </p:txBody>
      </p:sp>
      <p:sp>
        <p:nvSpPr>
          <p:cNvPr id="49" name="TextBox 48">
            <a:extLst>
              <a:ext uri="{FF2B5EF4-FFF2-40B4-BE49-F238E27FC236}">
                <a16:creationId xmlns:a16="http://schemas.microsoft.com/office/drawing/2014/main" id="{DCB33BB3-606F-2A39-6EC7-147BE44937AC}"/>
              </a:ext>
            </a:extLst>
          </p:cNvPr>
          <p:cNvSpPr txBox="1"/>
          <p:nvPr/>
        </p:nvSpPr>
        <p:spPr>
          <a:xfrm>
            <a:off x="7478555" y="4571220"/>
            <a:ext cx="1278294" cy="261610"/>
          </a:xfrm>
          <a:prstGeom prst="rect">
            <a:avLst/>
          </a:prstGeom>
          <a:noFill/>
        </p:spPr>
        <p:txBody>
          <a:bodyPr wrap="square" rtlCol="0">
            <a:spAutoFit/>
          </a:bodyPr>
          <a:lstStyle/>
          <a:p>
            <a:pPr algn="ctr"/>
            <a:r>
              <a:rPr lang="hr-HR" sz="1050" b="1">
                <a:solidFill>
                  <a:schemeClr val="bg1"/>
                </a:solidFill>
              </a:rPr>
              <a:t>Dermatologija</a:t>
            </a:r>
            <a:endParaRPr lang="en-GB" sz="1050" b="1">
              <a:solidFill>
                <a:schemeClr val="bg1"/>
              </a:solidFill>
            </a:endParaRPr>
          </a:p>
        </p:txBody>
      </p:sp>
      <p:sp>
        <p:nvSpPr>
          <p:cNvPr id="50" name="TextBox 49">
            <a:extLst>
              <a:ext uri="{FF2B5EF4-FFF2-40B4-BE49-F238E27FC236}">
                <a16:creationId xmlns:a16="http://schemas.microsoft.com/office/drawing/2014/main" id="{F06C5409-731B-A469-23B1-9C599287C6B1}"/>
              </a:ext>
            </a:extLst>
          </p:cNvPr>
          <p:cNvSpPr txBox="1"/>
          <p:nvPr/>
        </p:nvSpPr>
        <p:spPr>
          <a:xfrm>
            <a:off x="7360391" y="5586865"/>
            <a:ext cx="1437032" cy="261610"/>
          </a:xfrm>
          <a:prstGeom prst="rect">
            <a:avLst/>
          </a:prstGeom>
          <a:noFill/>
        </p:spPr>
        <p:txBody>
          <a:bodyPr wrap="square" rtlCol="0">
            <a:spAutoFit/>
          </a:bodyPr>
          <a:lstStyle/>
          <a:p>
            <a:pPr algn="ctr"/>
            <a:r>
              <a:rPr lang="hr-HR" sz="1050" b="1">
                <a:solidFill>
                  <a:schemeClr val="bg1"/>
                </a:solidFill>
              </a:rPr>
              <a:t>Školska medicina</a:t>
            </a:r>
            <a:endParaRPr lang="en-GB" sz="1050" b="1">
              <a:solidFill>
                <a:schemeClr val="bg1"/>
              </a:solidFill>
            </a:endParaRPr>
          </a:p>
        </p:txBody>
      </p:sp>
      <p:sp>
        <p:nvSpPr>
          <p:cNvPr id="51" name="TextBox 50">
            <a:extLst>
              <a:ext uri="{FF2B5EF4-FFF2-40B4-BE49-F238E27FC236}">
                <a16:creationId xmlns:a16="http://schemas.microsoft.com/office/drawing/2014/main" id="{F0BF7220-EFCF-A693-ADE2-4EAD04CA267D}"/>
              </a:ext>
            </a:extLst>
          </p:cNvPr>
          <p:cNvSpPr txBox="1"/>
          <p:nvPr/>
        </p:nvSpPr>
        <p:spPr>
          <a:xfrm>
            <a:off x="7434225" y="5390273"/>
            <a:ext cx="1278294" cy="261610"/>
          </a:xfrm>
          <a:prstGeom prst="rect">
            <a:avLst/>
          </a:prstGeom>
          <a:noFill/>
        </p:spPr>
        <p:txBody>
          <a:bodyPr wrap="square" rtlCol="0">
            <a:spAutoFit/>
          </a:bodyPr>
          <a:lstStyle/>
          <a:p>
            <a:pPr algn="ctr"/>
            <a:r>
              <a:rPr lang="hr-HR" sz="1050" b="1">
                <a:solidFill>
                  <a:schemeClr val="bg1"/>
                </a:solidFill>
              </a:rPr>
              <a:t>Reumatologija</a:t>
            </a:r>
            <a:endParaRPr lang="en-GB" sz="1050" b="1">
              <a:solidFill>
                <a:schemeClr val="bg1"/>
              </a:solidFill>
            </a:endParaRPr>
          </a:p>
        </p:txBody>
      </p:sp>
      <p:sp>
        <p:nvSpPr>
          <p:cNvPr id="52" name="TextBox 51">
            <a:extLst>
              <a:ext uri="{FF2B5EF4-FFF2-40B4-BE49-F238E27FC236}">
                <a16:creationId xmlns:a16="http://schemas.microsoft.com/office/drawing/2014/main" id="{A2FF83C4-293A-E913-AE81-E2D1C3569566}"/>
              </a:ext>
            </a:extLst>
          </p:cNvPr>
          <p:cNvSpPr txBox="1"/>
          <p:nvPr/>
        </p:nvSpPr>
        <p:spPr>
          <a:xfrm>
            <a:off x="7331440" y="5164725"/>
            <a:ext cx="1730636" cy="253916"/>
          </a:xfrm>
          <a:prstGeom prst="rect">
            <a:avLst/>
          </a:prstGeom>
          <a:noFill/>
        </p:spPr>
        <p:txBody>
          <a:bodyPr wrap="square" rtlCol="0">
            <a:spAutoFit/>
          </a:bodyPr>
          <a:lstStyle/>
          <a:p>
            <a:pPr algn="ctr"/>
            <a:r>
              <a:rPr lang="hr-HR" sz="1050" b="1">
                <a:solidFill>
                  <a:schemeClr val="bg1"/>
                </a:solidFill>
              </a:rPr>
              <a:t>Plastična kirugija</a:t>
            </a:r>
            <a:endParaRPr lang="en-GB" sz="1050" b="1">
              <a:solidFill>
                <a:schemeClr val="bg1"/>
              </a:solidFill>
            </a:endParaRPr>
          </a:p>
        </p:txBody>
      </p:sp>
      <p:sp>
        <p:nvSpPr>
          <p:cNvPr id="53" name="TextBox 52">
            <a:extLst>
              <a:ext uri="{FF2B5EF4-FFF2-40B4-BE49-F238E27FC236}">
                <a16:creationId xmlns:a16="http://schemas.microsoft.com/office/drawing/2014/main" id="{3A47DF22-9FBE-16B0-9EA2-753FDD9AE4AD}"/>
              </a:ext>
            </a:extLst>
          </p:cNvPr>
          <p:cNvSpPr txBox="1"/>
          <p:nvPr/>
        </p:nvSpPr>
        <p:spPr>
          <a:xfrm>
            <a:off x="7496806" y="6197162"/>
            <a:ext cx="1278294" cy="261610"/>
          </a:xfrm>
          <a:prstGeom prst="rect">
            <a:avLst/>
          </a:prstGeom>
          <a:noFill/>
        </p:spPr>
        <p:txBody>
          <a:bodyPr wrap="square" rtlCol="0">
            <a:spAutoFit/>
          </a:bodyPr>
          <a:lstStyle/>
          <a:p>
            <a:pPr algn="ctr"/>
            <a:r>
              <a:rPr lang="hr-HR" sz="1050" b="1">
                <a:solidFill>
                  <a:schemeClr val="bg1"/>
                </a:solidFill>
              </a:rPr>
              <a:t>Hematologija</a:t>
            </a:r>
            <a:endParaRPr lang="en-GB" sz="1050" b="1">
              <a:solidFill>
                <a:schemeClr val="bg1"/>
              </a:solidFill>
            </a:endParaRPr>
          </a:p>
        </p:txBody>
      </p:sp>
      <p:sp>
        <p:nvSpPr>
          <p:cNvPr id="54" name="TextBox 53">
            <a:extLst>
              <a:ext uri="{FF2B5EF4-FFF2-40B4-BE49-F238E27FC236}">
                <a16:creationId xmlns:a16="http://schemas.microsoft.com/office/drawing/2014/main" id="{25F6119B-FD9E-D177-A3A1-E8E00676A9B2}"/>
              </a:ext>
            </a:extLst>
          </p:cNvPr>
          <p:cNvSpPr txBox="1"/>
          <p:nvPr/>
        </p:nvSpPr>
        <p:spPr>
          <a:xfrm>
            <a:off x="7274514" y="5992516"/>
            <a:ext cx="1807126" cy="253916"/>
          </a:xfrm>
          <a:prstGeom prst="rect">
            <a:avLst/>
          </a:prstGeom>
          <a:noFill/>
        </p:spPr>
        <p:txBody>
          <a:bodyPr wrap="square" rtlCol="0">
            <a:spAutoFit/>
          </a:bodyPr>
          <a:lstStyle/>
          <a:p>
            <a:pPr algn="ctr"/>
            <a:r>
              <a:rPr lang="hr-HR" sz="1050" b="1">
                <a:solidFill>
                  <a:schemeClr val="bg1"/>
                </a:solidFill>
              </a:rPr>
              <a:t>Onkologija i radioter.</a:t>
            </a:r>
            <a:endParaRPr lang="en-GB" sz="1050" b="1">
              <a:solidFill>
                <a:schemeClr val="bg1"/>
              </a:solidFill>
            </a:endParaRPr>
          </a:p>
        </p:txBody>
      </p:sp>
      <p:sp>
        <p:nvSpPr>
          <p:cNvPr id="55" name="TextBox 54">
            <a:extLst>
              <a:ext uri="{FF2B5EF4-FFF2-40B4-BE49-F238E27FC236}">
                <a16:creationId xmlns:a16="http://schemas.microsoft.com/office/drawing/2014/main" id="{B46A766A-4F4F-E7FF-B766-2B0489EEC83F}"/>
              </a:ext>
            </a:extLst>
          </p:cNvPr>
          <p:cNvSpPr txBox="1"/>
          <p:nvPr/>
        </p:nvSpPr>
        <p:spPr>
          <a:xfrm>
            <a:off x="7450724" y="5796055"/>
            <a:ext cx="1278294" cy="261610"/>
          </a:xfrm>
          <a:prstGeom prst="rect">
            <a:avLst/>
          </a:prstGeom>
          <a:noFill/>
        </p:spPr>
        <p:txBody>
          <a:bodyPr wrap="square" rtlCol="0">
            <a:spAutoFit/>
          </a:bodyPr>
          <a:lstStyle/>
          <a:p>
            <a:pPr algn="ctr"/>
            <a:r>
              <a:rPr lang="hr-HR" sz="1050" b="1">
                <a:solidFill>
                  <a:schemeClr val="bg1"/>
                </a:solidFill>
              </a:rPr>
              <a:t>Epidemiologija</a:t>
            </a:r>
            <a:endParaRPr lang="en-GB" sz="1050" b="1">
              <a:solidFill>
                <a:schemeClr val="bg1"/>
              </a:solidFill>
            </a:endParaRPr>
          </a:p>
        </p:txBody>
      </p:sp>
      <p:sp>
        <p:nvSpPr>
          <p:cNvPr id="56" name="TextBox 55">
            <a:extLst>
              <a:ext uri="{FF2B5EF4-FFF2-40B4-BE49-F238E27FC236}">
                <a16:creationId xmlns:a16="http://schemas.microsoft.com/office/drawing/2014/main" id="{DBFCBE91-300A-94ED-724A-24EDF9E0CF65}"/>
              </a:ext>
            </a:extLst>
          </p:cNvPr>
          <p:cNvSpPr txBox="1"/>
          <p:nvPr/>
        </p:nvSpPr>
        <p:spPr>
          <a:xfrm>
            <a:off x="8879881" y="5109152"/>
            <a:ext cx="1987205" cy="246221"/>
          </a:xfrm>
          <a:prstGeom prst="rect">
            <a:avLst/>
          </a:prstGeom>
          <a:noFill/>
        </p:spPr>
        <p:txBody>
          <a:bodyPr wrap="square" rtlCol="0">
            <a:spAutoFit/>
          </a:bodyPr>
          <a:lstStyle/>
          <a:p>
            <a:pPr algn="ctr"/>
            <a:r>
              <a:rPr lang="hr-HR" sz="1000" b="1">
                <a:solidFill>
                  <a:schemeClr val="bg1"/>
                </a:solidFill>
              </a:rPr>
              <a:t>Klinička farmakologija</a:t>
            </a:r>
            <a:endParaRPr lang="en-GB" sz="1000" b="1">
              <a:solidFill>
                <a:schemeClr val="bg1"/>
              </a:solidFill>
            </a:endParaRPr>
          </a:p>
        </p:txBody>
      </p:sp>
      <p:sp>
        <p:nvSpPr>
          <p:cNvPr id="57" name="TextBox 56">
            <a:extLst>
              <a:ext uri="{FF2B5EF4-FFF2-40B4-BE49-F238E27FC236}">
                <a16:creationId xmlns:a16="http://schemas.microsoft.com/office/drawing/2014/main" id="{8EDD5041-71F2-AF2C-7928-BDA894CD4539}"/>
              </a:ext>
            </a:extLst>
          </p:cNvPr>
          <p:cNvSpPr txBox="1"/>
          <p:nvPr/>
        </p:nvSpPr>
        <p:spPr>
          <a:xfrm>
            <a:off x="9082045" y="4959638"/>
            <a:ext cx="1466496" cy="230832"/>
          </a:xfrm>
          <a:prstGeom prst="rect">
            <a:avLst/>
          </a:prstGeom>
          <a:noFill/>
        </p:spPr>
        <p:txBody>
          <a:bodyPr wrap="square" rtlCol="0">
            <a:spAutoFit/>
          </a:bodyPr>
          <a:lstStyle/>
          <a:p>
            <a:pPr algn="ctr"/>
            <a:r>
              <a:rPr lang="hr-HR" sz="900" b="1">
                <a:solidFill>
                  <a:schemeClr val="bg1"/>
                </a:solidFill>
              </a:rPr>
              <a:t>Neurokirurgija</a:t>
            </a:r>
            <a:endParaRPr lang="en-GB" sz="900" b="1">
              <a:solidFill>
                <a:schemeClr val="bg1"/>
              </a:solidFill>
            </a:endParaRPr>
          </a:p>
        </p:txBody>
      </p:sp>
      <p:sp>
        <p:nvSpPr>
          <p:cNvPr id="59" name="TextBox 58">
            <a:extLst>
              <a:ext uri="{FF2B5EF4-FFF2-40B4-BE49-F238E27FC236}">
                <a16:creationId xmlns:a16="http://schemas.microsoft.com/office/drawing/2014/main" id="{7E2C8CF6-4F81-4E35-295F-90DC14B279FD}"/>
              </a:ext>
            </a:extLst>
          </p:cNvPr>
          <p:cNvSpPr txBox="1"/>
          <p:nvPr/>
        </p:nvSpPr>
        <p:spPr>
          <a:xfrm>
            <a:off x="8689580" y="5525560"/>
            <a:ext cx="2264192" cy="246221"/>
          </a:xfrm>
          <a:prstGeom prst="rect">
            <a:avLst/>
          </a:prstGeom>
          <a:noFill/>
        </p:spPr>
        <p:txBody>
          <a:bodyPr wrap="square" rtlCol="0">
            <a:spAutoFit/>
          </a:bodyPr>
          <a:lstStyle/>
          <a:p>
            <a:pPr algn="ctr"/>
            <a:r>
              <a:rPr lang="hr-HR" sz="1000" b="1">
                <a:solidFill>
                  <a:schemeClr val="bg1"/>
                </a:solidFill>
              </a:rPr>
              <a:t>Dječja psihijatrija</a:t>
            </a:r>
            <a:endParaRPr lang="en-GB" sz="1000" b="1">
              <a:solidFill>
                <a:schemeClr val="bg1"/>
              </a:solidFill>
            </a:endParaRPr>
          </a:p>
        </p:txBody>
      </p:sp>
      <p:sp>
        <p:nvSpPr>
          <p:cNvPr id="60" name="TextBox 59">
            <a:extLst>
              <a:ext uri="{FF2B5EF4-FFF2-40B4-BE49-F238E27FC236}">
                <a16:creationId xmlns:a16="http://schemas.microsoft.com/office/drawing/2014/main" id="{A4BFBCD1-770A-FEB2-F835-8A8ED0578C6F}"/>
              </a:ext>
            </a:extLst>
          </p:cNvPr>
          <p:cNvSpPr txBox="1"/>
          <p:nvPr/>
        </p:nvSpPr>
        <p:spPr>
          <a:xfrm>
            <a:off x="8807788" y="5381161"/>
            <a:ext cx="2140342" cy="246221"/>
          </a:xfrm>
          <a:prstGeom prst="rect">
            <a:avLst/>
          </a:prstGeom>
          <a:noFill/>
        </p:spPr>
        <p:txBody>
          <a:bodyPr wrap="square" rtlCol="0">
            <a:spAutoFit/>
          </a:bodyPr>
          <a:lstStyle/>
          <a:p>
            <a:pPr algn="ctr"/>
            <a:r>
              <a:rPr lang="hr-HR" sz="1000" b="1">
                <a:solidFill>
                  <a:schemeClr val="bg1"/>
                </a:solidFill>
              </a:rPr>
              <a:t>Alergologija i  imunol.</a:t>
            </a:r>
            <a:endParaRPr lang="en-GB" sz="1000" b="1">
              <a:solidFill>
                <a:schemeClr val="bg1"/>
              </a:solidFill>
            </a:endParaRPr>
          </a:p>
        </p:txBody>
      </p:sp>
      <p:sp>
        <p:nvSpPr>
          <p:cNvPr id="61" name="TextBox 60">
            <a:extLst>
              <a:ext uri="{FF2B5EF4-FFF2-40B4-BE49-F238E27FC236}">
                <a16:creationId xmlns:a16="http://schemas.microsoft.com/office/drawing/2014/main" id="{1A16E020-4E3E-C361-34B9-22AB5D9A1FAF}"/>
              </a:ext>
            </a:extLst>
          </p:cNvPr>
          <p:cNvSpPr txBox="1"/>
          <p:nvPr/>
        </p:nvSpPr>
        <p:spPr>
          <a:xfrm>
            <a:off x="8594836" y="5245076"/>
            <a:ext cx="2594407" cy="246221"/>
          </a:xfrm>
          <a:prstGeom prst="rect">
            <a:avLst/>
          </a:prstGeom>
          <a:noFill/>
        </p:spPr>
        <p:txBody>
          <a:bodyPr wrap="square" rtlCol="0">
            <a:spAutoFit/>
          </a:bodyPr>
          <a:lstStyle/>
          <a:p>
            <a:pPr algn="ctr"/>
            <a:r>
              <a:rPr lang="hr-HR" sz="1000" b="1">
                <a:solidFill>
                  <a:schemeClr val="bg1"/>
                </a:solidFill>
              </a:rPr>
              <a:t>Javnozdravstvena med.</a:t>
            </a:r>
            <a:endParaRPr lang="en-GB" sz="1000" b="1">
              <a:solidFill>
                <a:schemeClr val="bg1"/>
              </a:solidFill>
            </a:endParaRPr>
          </a:p>
        </p:txBody>
      </p:sp>
      <p:sp>
        <p:nvSpPr>
          <p:cNvPr id="62" name="TextBox 61">
            <a:extLst>
              <a:ext uri="{FF2B5EF4-FFF2-40B4-BE49-F238E27FC236}">
                <a16:creationId xmlns:a16="http://schemas.microsoft.com/office/drawing/2014/main" id="{C923E99A-3529-736B-B56B-E78902BE0889}"/>
              </a:ext>
            </a:extLst>
          </p:cNvPr>
          <p:cNvSpPr txBox="1"/>
          <p:nvPr/>
        </p:nvSpPr>
        <p:spPr>
          <a:xfrm>
            <a:off x="8850330" y="5948947"/>
            <a:ext cx="1989314" cy="246221"/>
          </a:xfrm>
          <a:prstGeom prst="rect">
            <a:avLst/>
          </a:prstGeom>
          <a:noFill/>
        </p:spPr>
        <p:txBody>
          <a:bodyPr wrap="square" rtlCol="0">
            <a:spAutoFit/>
          </a:bodyPr>
          <a:lstStyle/>
          <a:p>
            <a:pPr algn="ctr"/>
            <a:r>
              <a:rPr lang="hr-HR" sz="1000" b="1">
                <a:solidFill>
                  <a:schemeClr val="bg1"/>
                </a:solidFill>
              </a:rPr>
              <a:t>Laborat. imunologija</a:t>
            </a:r>
            <a:endParaRPr lang="en-GB" sz="1000" b="1">
              <a:solidFill>
                <a:schemeClr val="bg1"/>
              </a:solidFill>
            </a:endParaRPr>
          </a:p>
        </p:txBody>
      </p:sp>
      <p:sp>
        <p:nvSpPr>
          <p:cNvPr id="63" name="TextBox 62">
            <a:extLst>
              <a:ext uri="{FF2B5EF4-FFF2-40B4-BE49-F238E27FC236}">
                <a16:creationId xmlns:a16="http://schemas.microsoft.com/office/drawing/2014/main" id="{2194F0A1-663B-45A9-F025-B6F5ADB9BBA2}"/>
              </a:ext>
            </a:extLst>
          </p:cNvPr>
          <p:cNvSpPr txBox="1"/>
          <p:nvPr/>
        </p:nvSpPr>
        <p:spPr>
          <a:xfrm>
            <a:off x="8868820" y="5805275"/>
            <a:ext cx="1942830" cy="246221"/>
          </a:xfrm>
          <a:prstGeom prst="rect">
            <a:avLst/>
          </a:prstGeom>
          <a:noFill/>
        </p:spPr>
        <p:txBody>
          <a:bodyPr wrap="square" rtlCol="0">
            <a:spAutoFit/>
          </a:bodyPr>
          <a:lstStyle/>
          <a:p>
            <a:pPr algn="ctr"/>
            <a:r>
              <a:rPr lang="hr-HR" sz="1000" b="1">
                <a:solidFill>
                  <a:schemeClr val="bg1"/>
                </a:solidFill>
              </a:rPr>
              <a:t>Nuklearna medicina</a:t>
            </a:r>
            <a:endParaRPr lang="en-GB" sz="1000" b="1">
              <a:solidFill>
                <a:schemeClr val="bg1"/>
              </a:solidFill>
            </a:endParaRPr>
          </a:p>
        </p:txBody>
      </p:sp>
      <p:sp>
        <p:nvSpPr>
          <p:cNvPr id="64" name="TextBox 63">
            <a:extLst>
              <a:ext uri="{FF2B5EF4-FFF2-40B4-BE49-F238E27FC236}">
                <a16:creationId xmlns:a16="http://schemas.microsoft.com/office/drawing/2014/main" id="{3CB07FB3-3F35-E1ED-FD25-2994E5924E7E}"/>
              </a:ext>
            </a:extLst>
          </p:cNvPr>
          <p:cNvSpPr txBox="1"/>
          <p:nvPr/>
        </p:nvSpPr>
        <p:spPr>
          <a:xfrm>
            <a:off x="9110465" y="5665632"/>
            <a:ext cx="1574453" cy="246221"/>
          </a:xfrm>
          <a:prstGeom prst="rect">
            <a:avLst/>
          </a:prstGeom>
          <a:noFill/>
        </p:spPr>
        <p:txBody>
          <a:bodyPr wrap="square" rtlCol="0">
            <a:spAutoFit/>
          </a:bodyPr>
          <a:lstStyle/>
          <a:p>
            <a:pPr algn="ctr"/>
            <a:r>
              <a:rPr lang="hr-HR" sz="1000" b="1">
                <a:solidFill>
                  <a:schemeClr val="bg1"/>
                </a:solidFill>
              </a:rPr>
              <a:t>Sudska medicina</a:t>
            </a:r>
            <a:endParaRPr lang="en-GB" sz="1000" b="1">
              <a:solidFill>
                <a:schemeClr val="bg1"/>
              </a:solidFill>
            </a:endParaRPr>
          </a:p>
        </p:txBody>
      </p:sp>
      <p:sp>
        <p:nvSpPr>
          <p:cNvPr id="65" name="TextBox 64">
            <a:extLst>
              <a:ext uri="{FF2B5EF4-FFF2-40B4-BE49-F238E27FC236}">
                <a16:creationId xmlns:a16="http://schemas.microsoft.com/office/drawing/2014/main" id="{492A43EA-51B7-B946-65EF-A3D75CF37FAE}"/>
              </a:ext>
            </a:extLst>
          </p:cNvPr>
          <p:cNvSpPr txBox="1"/>
          <p:nvPr/>
        </p:nvSpPr>
        <p:spPr>
          <a:xfrm>
            <a:off x="8914270" y="6228991"/>
            <a:ext cx="1870063" cy="276999"/>
          </a:xfrm>
          <a:prstGeom prst="rect">
            <a:avLst/>
          </a:prstGeom>
          <a:noFill/>
        </p:spPr>
        <p:txBody>
          <a:bodyPr wrap="square" rtlCol="0">
            <a:spAutoFit/>
          </a:bodyPr>
          <a:lstStyle/>
          <a:p>
            <a:pPr algn="ctr"/>
            <a:r>
              <a:rPr lang="hr-HR" sz="1000" b="1">
                <a:solidFill>
                  <a:schemeClr val="bg1"/>
                </a:solidFill>
              </a:rPr>
              <a:t>Pedijatrijska</a:t>
            </a:r>
            <a:r>
              <a:rPr lang="hr-HR" sz="1200" b="1">
                <a:solidFill>
                  <a:schemeClr val="bg1"/>
                </a:solidFill>
              </a:rPr>
              <a:t> </a:t>
            </a:r>
            <a:r>
              <a:rPr lang="hr-HR" sz="1000" b="1">
                <a:solidFill>
                  <a:schemeClr val="bg1"/>
                </a:solidFill>
              </a:rPr>
              <a:t>infektol.</a:t>
            </a:r>
            <a:endParaRPr lang="en-GB" sz="1000" b="1">
              <a:solidFill>
                <a:schemeClr val="bg1"/>
              </a:solidFill>
            </a:endParaRPr>
          </a:p>
        </p:txBody>
      </p:sp>
      <p:sp>
        <p:nvSpPr>
          <p:cNvPr id="66" name="TextBox 65">
            <a:extLst>
              <a:ext uri="{FF2B5EF4-FFF2-40B4-BE49-F238E27FC236}">
                <a16:creationId xmlns:a16="http://schemas.microsoft.com/office/drawing/2014/main" id="{23E344E4-C985-53C5-94BC-3A502E2A9096}"/>
              </a:ext>
            </a:extLst>
          </p:cNvPr>
          <p:cNvSpPr txBox="1"/>
          <p:nvPr/>
        </p:nvSpPr>
        <p:spPr>
          <a:xfrm>
            <a:off x="8996056" y="6084881"/>
            <a:ext cx="1816516" cy="246221"/>
          </a:xfrm>
          <a:prstGeom prst="rect">
            <a:avLst/>
          </a:prstGeom>
          <a:noFill/>
        </p:spPr>
        <p:txBody>
          <a:bodyPr wrap="square" rtlCol="0">
            <a:spAutoFit/>
          </a:bodyPr>
          <a:lstStyle/>
          <a:p>
            <a:pPr algn="ctr"/>
            <a:r>
              <a:rPr lang="hr-HR" sz="1000" b="1">
                <a:solidFill>
                  <a:schemeClr val="bg1"/>
                </a:solidFill>
              </a:rPr>
              <a:t>Maksilofac. kirurgija</a:t>
            </a:r>
            <a:endParaRPr lang="en-GB" sz="1000" b="1">
              <a:solidFill>
                <a:schemeClr val="bg1"/>
              </a:solidFill>
            </a:endParaRPr>
          </a:p>
        </p:txBody>
      </p:sp>
      <p:sp>
        <p:nvSpPr>
          <p:cNvPr id="12" name="Title 11"/>
          <p:cNvSpPr>
            <a:spLocks noGrp="1"/>
          </p:cNvSpPr>
          <p:nvPr>
            <p:ph type="title"/>
          </p:nvPr>
        </p:nvSpPr>
        <p:spPr>
          <a:xfrm>
            <a:off x="381000" y="70054"/>
            <a:ext cx="11184000" cy="469492"/>
          </a:xfrm>
        </p:spPr>
        <p:txBody>
          <a:bodyPr/>
          <a:lstStyle/>
          <a:p>
            <a:r>
              <a:rPr lang="hr-HR" altLang="ja-JP"/>
              <a:t>Udio specijalizacija - ugovorna obveza</a:t>
            </a:r>
            <a:endParaRPr lang="en-US" dirty="0"/>
          </a:p>
        </p:txBody>
      </p:sp>
      <p:sp>
        <p:nvSpPr>
          <p:cNvPr id="75" name="TextBox 74">
            <a:extLst>
              <a:ext uri="{FF2B5EF4-FFF2-40B4-BE49-F238E27FC236}">
                <a16:creationId xmlns:a16="http://schemas.microsoft.com/office/drawing/2014/main" id="{6999F1CA-2FC6-58A6-C639-78FA8A212C41}"/>
              </a:ext>
            </a:extLst>
          </p:cNvPr>
          <p:cNvSpPr txBox="1"/>
          <p:nvPr/>
        </p:nvSpPr>
        <p:spPr>
          <a:xfrm>
            <a:off x="-114208" y="5183589"/>
            <a:ext cx="735811" cy="338554"/>
          </a:xfrm>
          <a:prstGeom prst="rect">
            <a:avLst/>
          </a:prstGeom>
          <a:noFill/>
        </p:spPr>
        <p:txBody>
          <a:bodyPr wrap="square" rtlCol="0">
            <a:spAutoFit/>
          </a:bodyPr>
          <a:lstStyle/>
          <a:p>
            <a:r>
              <a:rPr lang="hr-HR" sz="1600" b="1"/>
              <a:t>5%</a:t>
            </a:r>
            <a:endParaRPr lang="en-GB" sz="1600" b="1"/>
          </a:p>
        </p:txBody>
      </p:sp>
      <p:sp>
        <p:nvSpPr>
          <p:cNvPr id="76" name="TextBox 75">
            <a:extLst>
              <a:ext uri="{FF2B5EF4-FFF2-40B4-BE49-F238E27FC236}">
                <a16:creationId xmlns:a16="http://schemas.microsoft.com/office/drawing/2014/main" id="{A0283A7C-9386-FD35-00E4-06381D69D460}"/>
              </a:ext>
            </a:extLst>
          </p:cNvPr>
          <p:cNvSpPr txBox="1"/>
          <p:nvPr/>
        </p:nvSpPr>
        <p:spPr>
          <a:xfrm>
            <a:off x="-138061" y="4229135"/>
            <a:ext cx="735811" cy="338554"/>
          </a:xfrm>
          <a:prstGeom prst="rect">
            <a:avLst/>
          </a:prstGeom>
          <a:noFill/>
        </p:spPr>
        <p:txBody>
          <a:bodyPr wrap="square" rtlCol="0">
            <a:spAutoFit/>
          </a:bodyPr>
          <a:lstStyle/>
          <a:p>
            <a:r>
              <a:rPr lang="hr-HR" sz="1600" b="1"/>
              <a:t>10%</a:t>
            </a:r>
            <a:endParaRPr lang="en-GB" sz="1600" b="1"/>
          </a:p>
        </p:txBody>
      </p:sp>
      <p:sp>
        <p:nvSpPr>
          <p:cNvPr id="77" name="TextBox 76">
            <a:extLst>
              <a:ext uri="{FF2B5EF4-FFF2-40B4-BE49-F238E27FC236}">
                <a16:creationId xmlns:a16="http://schemas.microsoft.com/office/drawing/2014/main" id="{F0254F2A-FF5B-2C88-3D16-B4165D130672}"/>
              </a:ext>
            </a:extLst>
          </p:cNvPr>
          <p:cNvSpPr txBox="1"/>
          <p:nvPr/>
        </p:nvSpPr>
        <p:spPr>
          <a:xfrm>
            <a:off x="-114656" y="3166407"/>
            <a:ext cx="735811" cy="338554"/>
          </a:xfrm>
          <a:prstGeom prst="rect">
            <a:avLst/>
          </a:prstGeom>
          <a:noFill/>
        </p:spPr>
        <p:txBody>
          <a:bodyPr wrap="square" rtlCol="0">
            <a:spAutoFit/>
          </a:bodyPr>
          <a:lstStyle/>
          <a:p>
            <a:r>
              <a:rPr lang="hr-HR" sz="1600" b="1"/>
              <a:t>15%</a:t>
            </a:r>
            <a:endParaRPr lang="en-GB" sz="1600" b="1"/>
          </a:p>
        </p:txBody>
      </p:sp>
      <p:sp>
        <p:nvSpPr>
          <p:cNvPr id="78" name="TextBox 77">
            <a:extLst>
              <a:ext uri="{FF2B5EF4-FFF2-40B4-BE49-F238E27FC236}">
                <a16:creationId xmlns:a16="http://schemas.microsoft.com/office/drawing/2014/main" id="{88F6524B-B340-10D9-E27B-488B28930ED8}"/>
              </a:ext>
            </a:extLst>
          </p:cNvPr>
          <p:cNvSpPr txBox="1"/>
          <p:nvPr/>
        </p:nvSpPr>
        <p:spPr>
          <a:xfrm>
            <a:off x="-116765" y="2170764"/>
            <a:ext cx="735811" cy="338554"/>
          </a:xfrm>
          <a:prstGeom prst="rect">
            <a:avLst/>
          </a:prstGeom>
          <a:noFill/>
        </p:spPr>
        <p:txBody>
          <a:bodyPr wrap="square" rtlCol="0">
            <a:spAutoFit/>
          </a:bodyPr>
          <a:lstStyle/>
          <a:p>
            <a:r>
              <a:rPr lang="hr-HR" sz="1600" b="1"/>
              <a:t>20%</a:t>
            </a:r>
            <a:endParaRPr lang="en-GB" sz="1600" b="1"/>
          </a:p>
        </p:txBody>
      </p:sp>
      <p:sp>
        <p:nvSpPr>
          <p:cNvPr id="79" name="TextBox 78">
            <a:extLst>
              <a:ext uri="{FF2B5EF4-FFF2-40B4-BE49-F238E27FC236}">
                <a16:creationId xmlns:a16="http://schemas.microsoft.com/office/drawing/2014/main" id="{0826B51C-AA8B-BA11-C6FF-01434740D782}"/>
              </a:ext>
            </a:extLst>
          </p:cNvPr>
          <p:cNvSpPr txBox="1"/>
          <p:nvPr/>
        </p:nvSpPr>
        <p:spPr>
          <a:xfrm>
            <a:off x="-106546" y="1140930"/>
            <a:ext cx="735811" cy="338554"/>
          </a:xfrm>
          <a:prstGeom prst="rect">
            <a:avLst/>
          </a:prstGeom>
          <a:noFill/>
        </p:spPr>
        <p:txBody>
          <a:bodyPr wrap="square" rtlCol="0">
            <a:spAutoFit/>
          </a:bodyPr>
          <a:lstStyle/>
          <a:p>
            <a:r>
              <a:rPr lang="hr-HR" sz="1600" b="1"/>
              <a:t>25%</a:t>
            </a:r>
            <a:endParaRPr lang="en-GB" sz="1600" b="1"/>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FE681-12C2-7B8E-A46A-E6B508F24144}"/>
              </a:ext>
            </a:extLst>
          </p:cNvPr>
          <p:cNvSpPr>
            <a:spLocks noGrp="1"/>
          </p:cNvSpPr>
          <p:nvPr>
            <p:ph type="title"/>
          </p:nvPr>
        </p:nvSpPr>
        <p:spPr>
          <a:xfrm>
            <a:off x="381000" y="497708"/>
            <a:ext cx="10163175" cy="1320800"/>
          </a:xfrm>
        </p:spPr>
        <p:txBody>
          <a:bodyPr/>
          <a:lstStyle/>
          <a:p>
            <a:r>
              <a:rPr lang="hr-HR"/>
              <a:t>Trajanje i financijska penalizacija </a:t>
            </a:r>
            <a:br>
              <a:rPr lang="hr-HR"/>
            </a:br>
            <a:r>
              <a:rPr lang="hr-HR"/>
              <a:t>ugovorne obveze</a:t>
            </a:r>
            <a:endParaRPr lang="en-GB"/>
          </a:p>
        </p:txBody>
      </p:sp>
      <p:sp>
        <p:nvSpPr>
          <p:cNvPr id="6" name="TextBox 5">
            <a:extLst>
              <a:ext uri="{FF2B5EF4-FFF2-40B4-BE49-F238E27FC236}">
                <a16:creationId xmlns:a16="http://schemas.microsoft.com/office/drawing/2014/main" id="{1A82A1DA-2318-005E-FFE7-2E572BFA986B}"/>
              </a:ext>
            </a:extLst>
          </p:cNvPr>
          <p:cNvSpPr txBox="1"/>
          <p:nvPr/>
        </p:nvSpPr>
        <p:spPr>
          <a:xfrm>
            <a:off x="4975181" y="6263553"/>
            <a:ext cx="1709231" cy="307777"/>
          </a:xfrm>
          <a:prstGeom prst="rect">
            <a:avLst/>
          </a:prstGeom>
          <a:noFill/>
        </p:spPr>
        <p:txBody>
          <a:bodyPr wrap="square" rtlCol="0">
            <a:spAutoFit/>
          </a:bodyPr>
          <a:lstStyle/>
          <a:p>
            <a:r>
              <a:rPr lang="hr-HR" sz="1400"/>
              <a:t>N = 1.129</a:t>
            </a:r>
          </a:p>
        </p:txBody>
      </p:sp>
      <p:graphicFrame>
        <p:nvGraphicFramePr>
          <p:cNvPr id="4" name="Chart 3">
            <a:extLst>
              <a:ext uri="{FF2B5EF4-FFF2-40B4-BE49-F238E27FC236}">
                <a16:creationId xmlns:a16="http://schemas.microsoft.com/office/drawing/2014/main" id="{94A6E156-56CD-0718-64E2-1D459BCC0263}"/>
              </a:ext>
            </a:extLst>
          </p:cNvPr>
          <p:cNvGraphicFramePr>
            <a:graphicFrameLocks/>
          </p:cNvGraphicFramePr>
          <p:nvPr>
            <p:extLst>
              <p:ext uri="{D42A27DB-BD31-4B8C-83A1-F6EECF244321}">
                <p14:modId xmlns:p14="http://schemas.microsoft.com/office/powerpoint/2010/main" val="1621795829"/>
              </p:ext>
            </p:extLst>
          </p:nvPr>
        </p:nvGraphicFramePr>
        <p:xfrm>
          <a:off x="0" y="1895538"/>
          <a:ext cx="5276850" cy="48386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a:extLst>
              <a:ext uri="{FF2B5EF4-FFF2-40B4-BE49-F238E27FC236}">
                <a16:creationId xmlns:a16="http://schemas.microsoft.com/office/drawing/2014/main" id="{7D7B52F6-3B39-25B0-03F2-0C728BCB93EB}"/>
              </a:ext>
            </a:extLst>
          </p:cNvPr>
          <p:cNvGraphicFramePr>
            <a:graphicFrameLocks/>
          </p:cNvGraphicFramePr>
          <p:nvPr>
            <p:extLst>
              <p:ext uri="{D42A27DB-BD31-4B8C-83A1-F6EECF244321}">
                <p14:modId xmlns:p14="http://schemas.microsoft.com/office/powerpoint/2010/main" val="768258118"/>
              </p:ext>
            </p:extLst>
          </p:nvPr>
        </p:nvGraphicFramePr>
        <p:xfrm>
          <a:off x="5276850" y="2117525"/>
          <a:ext cx="6302440" cy="43765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91939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5713</TotalTime>
  <Words>549</Words>
  <Application>Microsoft Office PowerPoint</Application>
  <PresentationFormat>Widescreen</PresentationFormat>
  <Paragraphs>111</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Trebuchet MS</vt:lpstr>
      <vt:lpstr>Wingdings 3</vt:lpstr>
      <vt:lpstr>Facet</vt:lpstr>
      <vt:lpstr>ROBOVLASNIČKI UGOVORI</vt:lpstr>
      <vt:lpstr>Zaključci</vt:lpstr>
      <vt:lpstr>Rezultati</vt:lpstr>
      <vt:lpstr>Poslodavac</vt:lpstr>
      <vt:lpstr>Poslodavac KBC, KB ili klinika</vt:lpstr>
      <vt:lpstr>Poslodavac opća/županijska bolnica </vt:lpstr>
      <vt:lpstr>Udio specijalizacija</vt:lpstr>
      <vt:lpstr>Udio specijalizacija - ugovorna obveza</vt:lpstr>
      <vt:lpstr>Trajanje i financijska penalizacija  ugovorne obveze</vt:lpstr>
      <vt:lpstr>Osobna zadužnica i/ili solemniziran ugovor</vt:lpstr>
      <vt:lpstr>Uža specijalizacija</vt:lpstr>
      <vt:lpstr>Mjeseci obveznog rada - uža specijalizacija</vt:lpstr>
      <vt:lpstr>Osobna zadužnica i solemnizacija ugovora  uža specijalizacija</vt:lpstr>
      <vt:lpstr>O anketi</vt:lpstr>
      <vt:lpstr>Status i spol – važeća ugovorna obveza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Aleksandra Kolarić</dc:creator>
  <cp:lastModifiedBy>Aleksandra Kolarić</cp:lastModifiedBy>
  <cp:revision>40</cp:revision>
  <dcterms:created xsi:type="dcterms:W3CDTF">2022-07-25T11:57:11Z</dcterms:created>
  <dcterms:modified xsi:type="dcterms:W3CDTF">2023-11-29T11:30:18Z</dcterms:modified>
</cp:coreProperties>
</file>